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0" r:id="rId2"/>
  </p:sldMasterIdLst>
  <p:notesMasterIdLst>
    <p:notesMasterId r:id="rId22"/>
  </p:notesMasterIdLst>
  <p:sldIdLst>
    <p:sldId id="256" r:id="rId3"/>
    <p:sldId id="282" r:id="rId4"/>
    <p:sldId id="283" r:id="rId5"/>
    <p:sldId id="284" r:id="rId6"/>
    <p:sldId id="285" r:id="rId7"/>
    <p:sldId id="286" r:id="rId8"/>
    <p:sldId id="294" r:id="rId9"/>
    <p:sldId id="296" r:id="rId10"/>
    <p:sldId id="295" r:id="rId11"/>
    <p:sldId id="288" r:id="rId12"/>
    <p:sldId id="293" r:id="rId13"/>
    <p:sldId id="297" r:id="rId14"/>
    <p:sldId id="287" r:id="rId15"/>
    <p:sldId id="290" r:id="rId16"/>
    <p:sldId id="298" r:id="rId17"/>
    <p:sldId id="291" r:id="rId18"/>
    <p:sldId id="292" r:id="rId19"/>
    <p:sldId id="265" r:id="rId20"/>
    <p:sldId id="275" r:id="rId21"/>
  </p:sldIdLst>
  <p:sldSz cx="12192000" cy="6858000"/>
  <p:notesSz cx="6858000" cy="9144000"/>
  <p:embeddedFontLst>
    <p:embeddedFont>
      <p:font typeface="맑은 고딕" panose="020B0503020000020004" pitchFamily="34" charset="-127"/>
      <p:regular r:id="rId23"/>
      <p:bold r:id="rId24"/>
    </p:embeddedFont>
    <p:embeddedFont>
      <p:font typeface="맑은 고딕" panose="020B0503020000020004" pitchFamily="34" charset="-127"/>
      <p:regular r:id="rId23"/>
      <p:bold r:id="rId24"/>
    </p:embeddedFont>
    <p:embeddedFont>
      <p:font typeface="NanumGothic" panose="020D0604000000000000" pitchFamily="34" charset="-127"/>
      <p:regular r:id="rId25"/>
      <p:bold r:id="rId26"/>
    </p:embeddedFont>
    <p:embeddedFont>
      <p:font typeface="NanumSquare" panose="020B0600000101010101" pitchFamily="34" charset="-127"/>
      <p:regular r:id="rId27"/>
      <p:bold r:id="rId28"/>
      <p:italic r:id="rId29"/>
      <p:boldItalic r:id="rId30"/>
    </p:embeddedFont>
    <p:embeddedFont>
      <p:font typeface="NanumSquare ExtraBold" panose="020B0600000101010101" pitchFamily="34" charset="-127"/>
      <p:regular r:id="rId31"/>
      <p:bold r:id="rId32"/>
      <p:italic r:id="rId33"/>
      <p:bold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8" userDrawn="1">
          <p15:clr>
            <a:srgbClr val="A4A3A4"/>
          </p15:clr>
        </p15:guide>
        <p15:guide id="4" pos="234" userDrawn="1">
          <p15:clr>
            <a:srgbClr val="A4A3A4"/>
          </p15:clr>
        </p15:guide>
        <p15:guide id="5" pos="7446" userDrawn="1">
          <p15:clr>
            <a:srgbClr val="A4A3A4"/>
          </p15:clr>
        </p15:guide>
        <p15:guide id="6" orient="horz" pos="162" userDrawn="1">
          <p15:clr>
            <a:srgbClr val="A4A3A4"/>
          </p15:clr>
        </p15:guide>
        <p15:guide id="7" orient="horz" pos="413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EAFF"/>
    <a:srgbClr val="D0DBFF"/>
    <a:srgbClr val="F0F4FA"/>
    <a:srgbClr val="BDCFE3"/>
    <a:srgbClr val="415086"/>
    <a:srgbClr val="0055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1"/>
    <p:restoredTop sz="94629"/>
  </p:normalViewPr>
  <p:slideViewPr>
    <p:cSldViewPr snapToGrid="0" snapToObjects="1" showGuides="1">
      <p:cViewPr>
        <p:scale>
          <a:sx n="122" d="100"/>
          <a:sy n="122" d="100"/>
        </p:scale>
        <p:origin x="368" y="240"/>
      </p:cViewPr>
      <p:guideLst>
        <p:guide orient="horz" pos="2160"/>
        <p:guide pos="3838"/>
        <p:guide pos="234"/>
        <p:guide pos="7446"/>
        <p:guide orient="horz" pos="162"/>
        <p:guide orient="horz" pos="41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CFDC8A-B4CD-D044-BE8D-0D2EFEC534A8}" type="datetimeFigureOut">
              <a:rPr kumimoji="1" lang="ko-Kore-KR" altLang="en-US" smtClean="0"/>
              <a:t>2023. 4. 21.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EF1DD-8417-0E4A-906E-99ABA5AE586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22796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e18d6ff6ca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e18d6ff6ca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41DE0E-0ED3-BFC1-759C-33EAA7D60C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2229D6-BC99-0AA2-4377-9CEBDE9C75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00C819-FA4E-B774-34E6-47DAE6327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923F6-7DDF-264F-8EFA-9CAB104A48CB}" type="datetimeFigureOut">
              <a:rPr kumimoji="1" lang="ko-KR" altLang="en-US" smtClean="0"/>
              <a:t>2023. 4. 21.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D68BDA-4ECD-BCE1-71FC-CB4244685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774260-97C6-F0B8-E4FA-C7B14281A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5E211-41F4-384A-8C6B-EC18B88233E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0985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DE4085-2D7A-2346-EF9A-402AFBCA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518C09-472E-F834-F4F7-6FCB1B807A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EB8C6C-82CF-CE3E-B618-046991A4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923F6-7DDF-264F-8EFA-9CAB104A48CB}" type="datetimeFigureOut">
              <a:rPr kumimoji="1" lang="ko-KR" altLang="en-US" smtClean="0"/>
              <a:t>2023. 4. 21.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40624B-D26D-C86D-1F4A-9F91E23FF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9DF682-571A-7648-C9C0-DC8A333F6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5E211-41F4-384A-8C6B-EC18B88233E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23932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A0DDBDB-1D08-FBF6-6CB7-9EDCDFB9E5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36274D-6619-B488-CD3C-93419A342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7FF019-6852-709B-1E4B-286C92B6A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923F6-7DDF-264F-8EFA-9CAB104A48CB}" type="datetimeFigureOut">
              <a:rPr kumimoji="1" lang="ko-KR" altLang="en-US" smtClean="0"/>
              <a:t>2023. 4. 21.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87DD2-2784-92BF-5BBC-74BE7DDCB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591AE3-C47F-6E7C-A6A7-7A25CA621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5E211-41F4-384A-8C6B-EC18B88233E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92361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빈 화면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2335180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제목 및 내용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2884772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제목 슬라이드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/>
            </a:lvl3pPr>
            <a:lvl4pPr lvl="3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4032016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구역 머리글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2400">
                <a:solidFill>
                  <a:srgbClr val="888888"/>
                </a:solidFill>
              </a:defRPr>
            </a:lvl1pPr>
            <a:lvl2pPr marL="1219170" lvl="1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754" lvl="2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67">
                <a:solidFill>
                  <a:srgbClr val="888888"/>
                </a:solidFill>
              </a:defRPr>
            </a:lvl3pPr>
            <a:lvl4pPr marL="2438339" lvl="3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924" lvl="4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7509" lvl="5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7093" lvl="6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6678" lvl="7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6263" lvl="8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3274408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콘텐츠 2개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7188466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비교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609585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/>
            </a:lvl1pPr>
            <a:lvl2pPr marL="1219170" lvl="1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754" lvl="2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 b="1"/>
            </a:lvl3pPr>
            <a:lvl4pPr marL="2438339" lvl="3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924" lvl="4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7509" lvl="5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6pPr>
            <a:lvl7pPr marL="4267093" lvl="6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6678" lvl="7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6263" lvl="8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609585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/>
            </a:lvl1pPr>
            <a:lvl2pPr marL="1219170" lvl="1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754" lvl="2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 b="1"/>
            </a:lvl3pPr>
            <a:lvl4pPr marL="2438339" lvl="3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924" lvl="4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7509" lvl="5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6pPr>
            <a:lvl7pPr marL="4267093" lvl="6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6678" lvl="7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6263" lvl="8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2840010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제목만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2731051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캡션 있는 콘텐츠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507987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3200"/>
            </a:lvl1pPr>
            <a:lvl2pPr marL="1219170" lvl="1" indent="-48258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800"/>
            </a:lvl2pPr>
            <a:lvl3pPr marL="1828754" lvl="2" indent="-4571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0"/>
            </a:lvl3pPr>
            <a:lvl4pPr marL="2438339" lvl="3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4pPr>
            <a:lvl5pPr marL="3047924" lvl="4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5pPr>
            <a:lvl6pPr marL="3657509" lvl="5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6pPr>
            <a:lvl7pPr marL="4267093" lvl="6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7pPr>
            <a:lvl8pPr marL="4876678" lvl="7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8pPr>
            <a:lvl9pPr marL="5486263" lvl="8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1pPr>
            <a:lvl2pPr marL="1219170" lvl="1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2pPr>
            <a:lvl3pPr marL="1828754" lvl="2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4pPr>
            <a:lvl5pPr marL="3047924" lvl="4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5pPr>
            <a:lvl6pPr marL="3657509" lvl="5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6pPr>
            <a:lvl7pPr marL="4267093" lvl="6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7pPr>
            <a:lvl8pPr marL="4876678" lvl="7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8pPr>
            <a:lvl9pPr marL="5486263" lvl="8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803431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0D021-681A-2A5B-AEF4-1C69EBCAB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F67E69-1679-6473-8DBE-74CAF8F9D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138734-8704-9E76-7DB9-347F9B6C4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923F6-7DDF-264F-8EFA-9CAB104A48CB}" type="datetimeFigureOut">
              <a:rPr kumimoji="1" lang="ko-KR" altLang="en-US" smtClean="0"/>
              <a:t>2023. 4. 21.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F6377E-599E-E7C6-201B-9EA3644EC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EBF60-5EBB-0304-6DE9-19B5EDBA9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5E211-41F4-384A-8C6B-EC18B88233E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36587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캡션 있는 그림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1pPr>
            <a:lvl2pPr marL="1219170" lvl="1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2pPr>
            <a:lvl3pPr marL="1828754" lvl="2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4pPr>
            <a:lvl5pPr marL="3047924" lvl="4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5pPr>
            <a:lvl6pPr marL="3657509" lvl="5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6pPr>
            <a:lvl7pPr marL="4267093" lvl="6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7pPr>
            <a:lvl8pPr marL="4876678" lvl="7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8pPr>
            <a:lvl9pPr marL="5486263" lvl="8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380517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제목 및 세로 텍스트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5311692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세로 제목 및 텍스트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9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9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4056766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A124C8-F5B9-7C56-8F9B-E272EC62D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FF9FF0-EBC7-3EF6-5DD4-043A55D430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312623-B103-2342-EE6D-3429A8539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923F6-7DDF-264F-8EFA-9CAB104A48CB}" type="datetimeFigureOut">
              <a:rPr kumimoji="1" lang="ko-KR" altLang="en-US" smtClean="0"/>
              <a:t>2023. 4. 21.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6E143E-2AFB-558F-0E2B-3E49E1248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B21EF0-5F02-1584-82E2-6B1290472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5E211-41F4-384A-8C6B-EC18B88233E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6728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433925-6B28-5DBB-A4B6-73C26530E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C3079C-6CD4-CA73-D508-53A15C3FFA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120D50-D971-ABE3-0BC7-7FC5A90047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641215-CAC1-6D9B-8E66-167337930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923F6-7DDF-264F-8EFA-9CAB104A48CB}" type="datetimeFigureOut">
              <a:rPr kumimoji="1" lang="ko-KR" altLang="en-US" smtClean="0"/>
              <a:t>2023. 4. 21.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2CC025-55E0-0CDD-51F5-C0FFE8F4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41C9C7-B179-1409-0744-8B64237A7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5E211-41F4-384A-8C6B-EC18B88233E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3396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F76F4E-3D1C-6F62-237C-97133D12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527958-C6EE-D799-B3BA-D3377AFE3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B5B7B5-01DB-284C-073B-E7AA72A7CD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17FA40-B4DC-E7FB-D265-B900B82CEA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7EFE059-A81A-D278-DCB5-23CAF25EBC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EB812D-7C7C-67FA-FE57-C9C5980CD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923F6-7DDF-264F-8EFA-9CAB104A48CB}" type="datetimeFigureOut">
              <a:rPr kumimoji="1" lang="ko-KR" altLang="en-US" smtClean="0"/>
              <a:t>2023. 4. 21.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5ACFF42-B046-A7C2-1FE6-E1EC50246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7C42FCF-4BE6-BF3C-85B2-E202886E7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5E211-41F4-384A-8C6B-EC18B88233E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6333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3BE8CA-7E7B-FFB2-5974-C0AB4D326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CD33D80-E23F-8084-DED1-0DB54821F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923F6-7DDF-264F-8EFA-9CAB104A48CB}" type="datetimeFigureOut">
              <a:rPr kumimoji="1" lang="ko-KR" altLang="en-US" smtClean="0"/>
              <a:t>2023. 4. 21.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0393590-AFF8-F645-42E8-138EDC4EF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FB2EF0-1203-C2C2-3141-5533E709A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5E211-41F4-384A-8C6B-EC18B88233E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9313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C39E7D8-F286-E819-4A50-C9C46EDFB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923F6-7DDF-264F-8EFA-9CAB104A48CB}" type="datetimeFigureOut">
              <a:rPr kumimoji="1" lang="ko-KR" altLang="en-US" smtClean="0"/>
              <a:t>2023. 4. 21.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C3FFDA-AA5E-99BE-7F94-8CF831B99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95A9A8-3133-50D9-364E-EC3C778EF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5E211-41F4-384A-8C6B-EC18B88233E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673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0DB70F-A028-E2B1-5750-1C914E7C3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A5B68A-0896-241F-FB12-9211A8C9D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36E585-5B35-5F2C-6719-1D0EB79832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465D66-7A15-49C0-15BC-C764A28CE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923F6-7DDF-264F-8EFA-9CAB104A48CB}" type="datetimeFigureOut">
              <a:rPr kumimoji="1" lang="ko-KR" altLang="en-US" smtClean="0"/>
              <a:t>2023. 4. 21.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5FF7E2-8F98-97E2-533E-99BF9BC83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7EF685-90A0-F786-F832-A1D975D9F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5E211-41F4-384A-8C6B-EC18B88233E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5128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E68B8B-59EE-E6E8-46CE-9B93FF8D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7EC4E9-5810-D8F2-4ED3-346817C58A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342FDA-53DB-8AC7-7171-F1550B4F80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062098-151C-7744-064D-711BA9A27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923F6-7DDF-264F-8EFA-9CAB104A48CB}" type="datetimeFigureOut">
              <a:rPr kumimoji="1" lang="ko-KR" altLang="en-US" smtClean="0"/>
              <a:t>2023. 4. 21.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FD9EE8-C2B0-C4F7-08AA-59B216862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CF6A00-D133-CF2D-FA68-4C4601705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5E211-41F4-384A-8C6B-EC18B88233E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32171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D4AE80-1EA3-1292-0396-0A8E6A2B4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49F58C-FDF4-4596-FBAC-8B2DD0866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B7A29-324C-F186-D463-CA764C4C2E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3923F6-7DDF-264F-8EFA-9CAB104A48CB}" type="datetimeFigureOut">
              <a:rPr kumimoji="1" lang="ko-KR" altLang="en-US" smtClean="0"/>
              <a:t>2023. 4. 21.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C2EF99-C073-F260-A305-BB6F959791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05D68F-F365-3E8C-870A-294BBB7F4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5E211-41F4-384A-8C6B-EC18B88233E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78444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  <a:defRPr sz="3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21131528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/>
        </p:nvSpPr>
        <p:spPr>
          <a:xfrm>
            <a:off x="371469" y="2347101"/>
            <a:ext cx="7784400" cy="1148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defTabSz="1219170" latinLnBrk="0">
              <a:lnSpc>
                <a:spcPct val="132000"/>
              </a:lnSpc>
              <a:buClr>
                <a:srgbClr val="000000"/>
              </a:buClr>
            </a:pPr>
            <a:r>
              <a:rPr lang="en-US" altLang="ko" sz="5200" b="1" kern="0" dirty="0">
                <a:latin typeface="Arial"/>
                <a:cs typeface="Arial"/>
                <a:sym typeface="Arial"/>
              </a:rPr>
              <a:t>Book Rating Prediction</a:t>
            </a:r>
            <a:endParaRPr sz="5200" b="1" kern="0" dirty="0">
              <a:latin typeface="Arial"/>
              <a:cs typeface="Arial"/>
              <a:sym typeface="Arial"/>
            </a:endParaRPr>
          </a:p>
        </p:txBody>
      </p:sp>
      <p:pic>
        <p:nvPicPr>
          <p:cNvPr id="130" name="Google Shape;130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1475" y="6277293"/>
            <a:ext cx="1781416" cy="26069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 txBox="1"/>
          <p:nvPr/>
        </p:nvSpPr>
        <p:spPr>
          <a:xfrm>
            <a:off x="371467" y="3370333"/>
            <a:ext cx="64952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 latinLnBrk="0">
              <a:lnSpc>
                <a:spcPct val="115000"/>
              </a:lnSpc>
              <a:buClr>
                <a:srgbClr val="000000"/>
              </a:buClr>
            </a:pPr>
            <a:r>
              <a:rPr lang="en-US" altLang="ko" sz="2533" b="1" kern="0" dirty="0" err="1">
                <a:latin typeface="NanumGothic"/>
                <a:ea typeface="NanumGothic"/>
                <a:cs typeface="NanumGothic"/>
                <a:sym typeface="Nanum Gothic"/>
              </a:rPr>
              <a:t>RecSys</a:t>
            </a:r>
            <a:r>
              <a:rPr lang="en-US" altLang="ko" sz="2533" b="1" kern="0" dirty="0">
                <a:latin typeface="NanumGothic"/>
                <a:ea typeface="NanumGothic"/>
                <a:cs typeface="NanumGothic"/>
                <a:sym typeface="Nanum Gothic"/>
              </a:rPr>
              <a:t> 07</a:t>
            </a:r>
          </a:p>
          <a:p>
            <a:pPr defTabSz="1219170" latinLnBrk="0">
              <a:lnSpc>
                <a:spcPct val="115000"/>
              </a:lnSpc>
              <a:buClr>
                <a:srgbClr val="000000"/>
              </a:buClr>
            </a:pPr>
            <a:r>
              <a:rPr lang="en-US" altLang="ko" sz="1600" b="1" kern="0" dirty="0">
                <a:latin typeface="NanumGothic"/>
                <a:ea typeface="NanumGothic"/>
                <a:cs typeface="NanumGothic"/>
                <a:sym typeface="Nanum Gothic"/>
              </a:rPr>
              <a:t>- </a:t>
            </a:r>
            <a:r>
              <a:rPr lang="ko" altLang="en-US" sz="1600" b="1" kern="0" dirty="0">
                <a:latin typeface="NanumGothic"/>
                <a:ea typeface="NanumGothic"/>
                <a:cs typeface="NanumGothic"/>
                <a:sym typeface="Nanum Gothic"/>
              </a:rPr>
              <a:t>강은비</a:t>
            </a:r>
            <a:r>
              <a:rPr lang="en-US" altLang="ko" sz="1600" b="1" kern="0" dirty="0">
                <a:latin typeface="NanumGothic"/>
                <a:ea typeface="NanumGothic"/>
                <a:cs typeface="NanumGothic"/>
                <a:sym typeface="Nanum Gothic"/>
              </a:rPr>
              <a:t>, </a:t>
            </a:r>
            <a:r>
              <a:rPr lang="ko" altLang="en-US" sz="1600" b="1" kern="0" dirty="0">
                <a:latin typeface="NanumGothic"/>
                <a:ea typeface="NanumGothic"/>
                <a:cs typeface="NanumGothic"/>
                <a:sym typeface="Nanum Gothic"/>
              </a:rPr>
              <a:t>김철현</a:t>
            </a:r>
            <a:r>
              <a:rPr lang="en-US" altLang="ko" sz="1600" b="1" kern="0" dirty="0">
                <a:latin typeface="NanumGothic"/>
                <a:ea typeface="NanumGothic"/>
                <a:cs typeface="NanumGothic"/>
                <a:sym typeface="Nanum Gothic"/>
              </a:rPr>
              <a:t>, </a:t>
            </a:r>
            <a:r>
              <a:rPr lang="ko" altLang="en-US" sz="1600" b="1" kern="0" dirty="0">
                <a:latin typeface="NanumGothic"/>
                <a:ea typeface="NanumGothic"/>
                <a:cs typeface="NanumGothic"/>
                <a:sym typeface="Nanum Gothic"/>
              </a:rPr>
              <a:t>이한정</a:t>
            </a:r>
            <a:r>
              <a:rPr lang="en-US" altLang="ko" sz="1600" b="1" kern="0" dirty="0">
                <a:latin typeface="NanumGothic"/>
                <a:ea typeface="NanumGothic"/>
                <a:cs typeface="NanumGothic"/>
                <a:sym typeface="Nanum Gothic"/>
              </a:rPr>
              <a:t>, </a:t>
            </a:r>
            <a:r>
              <a:rPr lang="ko" altLang="en-US" sz="1600" b="1" kern="0" dirty="0">
                <a:latin typeface="NanumGothic"/>
                <a:ea typeface="NanumGothic"/>
                <a:cs typeface="NanumGothic"/>
                <a:sym typeface="Nanum Gothic"/>
              </a:rPr>
              <a:t>최민수</a:t>
            </a:r>
            <a:r>
              <a:rPr lang="en-US" altLang="ko" sz="1600" b="1" kern="0" dirty="0">
                <a:latin typeface="NanumGothic"/>
                <a:ea typeface="NanumGothic"/>
                <a:cs typeface="NanumGothic"/>
                <a:sym typeface="Nanum Gothic"/>
              </a:rPr>
              <a:t> </a:t>
            </a:r>
            <a:endParaRPr sz="2533" b="1" kern="0" dirty="0">
              <a:latin typeface="NanumGothic"/>
              <a:ea typeface="NanumGothic"/>
              <a:cs typeface="NanumGothic"/>
              <a:sym typeface="Nanum Gothic"/>
            </a:endParaRPr>
          </a:p>
        </p:txBody>
      </p:sp>
      <p:cxnSp>
        <p:nvCxnSpPr>
          <p:cNvPr id="132" name="Google Shape;132;p25"/>
          <p:cNvCxnSpPr/>
          <p:nvPr/>
        </p:nvCxnSpPr>
        <p:spPr>
          <a:xfrm>
            <a:off x="508772" y="3322983"/>
            <a:ext cx="7356800" cy="152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CDA4595-50A5-D180-3462-110E45BB5FF7}"/>
              </a:ext>
            </a:extLst>
          </p:cNvPr>
          <p:cNvSpPr txBox="1"/>
          <p:nvPr/>
        </p:nvSpPr>
        <p:spPr>
          <a:xfrm>
            <a:off x="288501" y="0"/>
            <a:ext cx="3925305" cy="819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000" b="1" spc="-120" dirty="0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3.2 Data Preprocessing (1)</a:t>
            </a:r>
            <a:endParaRPr kumimoji="1" lang="en-US" altLang="ko-KR" sz="3000" b="1" i="0" u="none" strike="noStrike" kern="1200" cap="none" spc="-12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44FD558F-2230-CADC-972A-B0CDDFCA7F7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75" y="6435090"/>
            <a:ext cx="1166079" cy="170646"/>
          </a:xfrm>
          <a:prstGeom prst="rect">
            <a:avLst/>
          </a:prstGeom>
        </p:spPr>
      </p:pic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D604B9F1-1CA4-0767-4072-3ECAE7922998}"/>
              </a:ext>
            </a:extLst>
          </p:cNvPr>
          <p:cNvCxnSpPr/>
          <p:nvPr/>
        </p:nvCxnSpPr>
        <p:spPr>
          <a:xfrm>
            <a:off x="371475" y="260350"/>
            <a:ext cx="114490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oogle Shape;327;p38" descr="차트이(가) 표시된 사진&#10;&#10;자동 생성된 설명">
            <a:extLst>
              <a:ext uri="{FF2B5EF4-FFF2-40B4-BE49-F238E27FC236}">
                <a16:creationId xmlns:a16="http://schemas.microsoft.com/office/drawing/2014/main" id="{4F94C45C-DADC-C452-AE2B-E1543800967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1475" y="1623752"/>
            <a:ext cx="3149491" cy="2685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28;p38" descr="차트이(가) 표시된 사진&#10;&#10;자동 생성된 설명">
            <a:extLst>
              <a:ext uri="{FF2B5EF4-FFF2-40B4-BE49-F238E27FC236}">
                <a16:creationId xmlns:a16="http://schemas.microsoft.com/office/drawing/2014/main" id="{D2D69B34-E2C6-34A0-EE6E-409951E0CAD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52784" y="1641963"/>
            <a:ext cx="3149492" cy="268546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29;p38">
            <a:extLst>
              <a:ext uri="{FF2B5EF4-FFF2-40B4-BE49-F238E27FC236}">
                <a16:creationId xmlns:a16="http://schemas.microsoft.com/office/drawing/2014/main" id="{EA21FE93-B30D-9429-151D-A06D35E9C0D9}"/>
              </a:ext>
            </a:extLst>
          </p:cNvPr>
          <p:cNvSpPr txBox="1"/>
          <p:nvPr/>
        </p:nvSpPr>
        <p:spPr>
          <a:xfrm>
            <a:off x="1185270" y="4327431"/>
            <a:ext cx="1521900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latin typeface="NanumGothic"/>
                <a:ea typeface="NanumGothic"/>
                <a:cs typeface="NanumGothic"/>
                <a:sym typeface="Nanum Gothic"/>
              </a:rPr>
              <a:t>&lt;country별 user 분포&gt; </a:t>
            </a:r>
            <a:endParaRPr sz="10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Google Shape;329;p38">
            <a:extLst>
              <a:ext uri="{FF2B5EF4-FFF2-40B4-BE49-F238E27FC236}">
                <a16:creationId xmlns:a16="http://schemas.microsoft.com/office/drawing/2014/main" id="{AC05D5DB-3F62-6498-E34E-1A2614937D95}"/>
              </a:ext>
            </a:extLst>
          </p:cNvPr>
          <p:cNvSpPr txBox="1"/>
          <p:nvPr/>
        </p:nvSpPr>
        <p:spPr>
          <a:xfrm>
            <a:off x="4187916" y="4327431"/>
            <a:ext cx="2279226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latin typeface="NanumGothic"/>
                <a:ea typeface="NanumGothic"/>
                <a:cs typeface="NanumGothic"/>
                <a:sym typeface="Nanum Gothic"/>
              </a:rPr>
              <a:t>&lt;country별 </a:t>
            </a:r>
            <a:r>
              <a:rPr lang="en-US" altLang="ko" sz="1000" b="1" dirty="0">
                <a:latin typeface="NanumGothic"/>
                <a:ea typeface="NanumGothic"/>
                <a:cs typeface="NanumGothic"/>
                <a:sym typeface="Nanum Gothic"/>
              </a:rPr>
              <a:t>age</a:t>
            </a:r>
            <a:r>
              <a:rPr lang="ko" altLang="en-US" sz="1000" b="1" dirty="0">
                <a:latin typeface="NanumGothic"/>
                <a:ea typeface="NanumGothic"/>
                <a:cs typeface="NanumGothic"/>
                <a:sym typeface="Nanum Gothic"/>
              </a:rPr>
              <a:t>가 없는 </a:t>
            </a:r>
            <a:r>
              <a:rPr lang="ko" sz="1000" b="1" dirty="0">
                <a:latin typeface="NanumGothic"/>
                <a:ea typeface="NanumGothic"/>
                <a:cs typeface="NanumGothic"/>
                <a:sym typeface="Nanum Gothic"/>
              </a:rPr>
              <a:t>user 분포&gt; </a:t>
            </a:r>
            <a:endParaRPr sz="10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Google Shape;330;p38" descr="로고이(가) 표시된 사진&#10;&#10;자동 생성된 설명">
            <a:extLst>
              <a:ext uri="{FF2B5EF4-FFF2-40B4-BE49-F238E27FC236}">
                <a16:creationId xmlns:a16="http://schemas.microsoft.com/office/drawing/2014/main" id="{1466F1F8-6C62-C1B6-0AA7-BC709CD5B97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5770" y="4860033"/>
            <a:ext cx="6466506" cy="50774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11;p30">
            <a:extLst>
              <a:ext uri="{FF2B5EF4-FFF2-40B4-BE49-F238E27FC236}">
                <a16:creationId xmlns:a16="http://schemas.microsoft.com/office/drawing/2014/main" id="{B3DB9FBC-8364-CB28-07C7-550A4F0626D1}"/>
              </a:ext>
            </a:extLst>
          </p:cNvPr>
          <p:cNvSpPr txBox="1"/>
          <p:nvPr/>
        </p:nvSpPr>
        <p:spPr>
          <a:xfrm>
            <a:off x="371475" y="5587450"/>
            <a:ext cx="11449050" cy="450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b="1" dirty="0">
                <a:solidFill>
                  <a:schemeClr val="tx2"/>
                </a:solidFill>
                <a:latin typeface="NanumGothic"/>
                <a:ea typeface="NanumGothic"/>
                <a:cs typeface="NanumGothic"/>
                <a:sym typeface="Nanum Gothic"/>
              </a:rPr>
              <a:t>=&gt;</a:t>
            </a:r>
            <a:r>
              <a:rPr lang="ko-KR" altLang="en-US" sz="1500" b="1" dirty="0">
                <a:solidFill>
                  <a:schemeClr val="tx2"/>
                </a:solidFill>
                <a:latin typeface="NanumGothic"/>
                <a:ea typeface="NanumGothic"/>
                <a:cs typeface="NanumGothic"/>
                <a:sym typeface="Nanum Gothic"/>
              </a:rPr>
              <a:t> 국가별 평균을 이용하기 보다는 원래 분포를 유지하며 랜덤 샘플링으로 보간</a:t>
            </a:r>
          </a:p>
        </p:txBody>
      </p:sp>
      <p:pic>
        <p:nvPicPr>
          <p:cNvPr id="9" name="Google Shape;344;p39" descr="테이블이(가) 표시된 사진&#10;&#10;자동 생성된 설명">
            <a:extLst>
              <a:ext uri="{FF2B5EF4-FFF2-40B4-BE49-F238E27FC236}">
                <a16:creationId xmlns:a16="http://schemas.microsoft.com/office/drawing/2014/main" id="{A0045EB0-0201-7805-E194-83E9408663A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451835" y="1623752"/>
            <a:ext cx="4487916" cy="450899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40;p32">
            <a:extLst>
              <a:ext uri="{FF2B5EF4-FFF2-40B4-BE49-F238E27FC236}">
                <a16:creationId xmlns:a16="http://schemas.microsoft.com/office/drawing/2014/main" id="{AE035B1E-B2A9-3A43-1FB4-60AF208ED443}"/>
              </a:ext>
            </a:extLst>
          </p:cNvPr>
          <p:cNvSpPr txBox="1"/>
          <p:nvPr/>
        </p:nvSpPr>
        <p:spPr>
          <a:xfrm>
            <a:off x="8338746" y="932405"/>
            <a:ext cx="3601005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latin typeface="NanumGothic"/>
                <a:ea typeface="NanumGothic"/>
                <a:cs typeface="NanumGothic"/>
                <a:sym typeface="Nanum Gothic"/>
              </a:rPr>
              <a:t>&lt;</a:t>
            </a:r>
            <a:r>
              <a:rPr lang="ko" altLang="en-US" sz="2500" b="1" dirty="0">
                <a:latin typeface="NanumGothic"/>
                <a:ea typeface="NanumGothic"/>
                <a:cs typeface="NanumGothic"/>
                <a:sym typeface="Nanum Gothic"/>
              </a:rPr>
              <a:t>최종 </a:t>
            </a:r>
            <a:r>
              <a:rPr lang="en-US" altLang="ko" sz="2500" b="1" dirty="0">
                <a:latin typeface="NanumGothic"/>
                <a:ea typeface="NanumGothic"/>
                <a:cs typeface="NanumGothic"/>
                <a:sym typeface="Nanum Gothic"/>
              </a:rPr>
              <a:t>Users Table</a:t>
            </a:r>
            <a:r>
              <a:rPr lang="ko" sz="2500" b="1" dirty="0">
                <a:latin typeface="NanumGothic"/>
                <a:ea typeface="NanumGothic"/>
                <a:cs typeface="NanumGothic"/>
                <a:sym typeface="Nanum Gothic"/>
              </a:rPr>
              <a:t>&gt;</a:t>
            </a:r>
            <a:endParaRPr sz="2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240;p32">
            <a:extLst>
              <a:ext uri="{FF2B5EF4-FFF2-40B4-BE49-F238E27FC236}">
                <a16:creationId xmlns:a16="http://schemas.microsoft.com/office/drawing/2014/main" id="{9606A0E8-C8BE-7A40-544C-F4ECB9DFE46A}"/>
              </a:ext>
            </a:extLst>
          </p:cNvPr>
          <p:cNvSpPr txBox="1"/>
          <p:nvPr/>
        </p:nvSpPr>
        <p:spPr>
          <a:xfrm>
            <a:off x="2988981" y="966824"/>
            <a:ext cx="3601005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500" b="1" dirty="0">
                <a:latin typeface="NanumGothic"/>
                <a:ea typeface="NanumGothic"/>
                <a:cs typeface="NanumGothic"/>
                <a:sym typeface="Nanum Gothic"/>
              </a:rPr>
              <a:t>&lt;Users</a:t>
            </a:r>
            <a:r>
              <a:rPr lang="ko" sz="2500" b="1" dirty="0">
                <a:latin typeface="NanumGothic"/>
                <a:ea typeface="NanumGothic"/>
                <a:cs typeface="NanumGothic"/>
                <a:sym typeface="Nanum Gothic"/>
              </a:rPr>
              <a:t>&gt;</a:t>
            </a:r>
            <a:endParaRPr sz="2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93025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CDA4595-50A5-D180-3462-110E45BB5FF7}"/>
              </a:ext>
            </a:extLst>
          </p:cNvPr>
          <p:cNvSpPr txBox="1"/>
          <p:nvPr/>
        </p:nvSpPr>
        <p:spPr>
          <a:xfrm>
            <a:off x="288501" y="0"/>
            <a:ext cx="3925305" cy="819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000" b="1" i="0" u="none" strike="noStrike" kern="1200" cap="none" spc="-1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3.2 Data Preprocessing (1)</a:t>
            </a: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44FD558F-2230-CADC-972A-B0CDDFCA7F7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75" y="6435090"/>
            <a:ext cx="1166079" cy="170646"/>
          </a:xfrm>
          <a:prstGeom prst="rect">
            <a:avLst/>
          </a:prstGeom>
        </p:spPr>
      </p:pic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D604B9F1-1CA4-0767-4072-3ECAE7922998}"/>
              </a:ext>
            </a:extLst>
          </p:cNvPr>
          <p:cNvCxnSpPr/>
          <p:nvPr/>
        </p:nvCxnSpPr>
        <p:spPr>
          <a:xfrm>
            <a:off x="371475" y="260350"/>
            <a:ext cx="114490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oogle Shape;358;p40" descr="텍스트이(가) 표시된 사진&#10;&#10;자동 생성된 설명">
            <a:extLst>
              <a:ext uri="{FF2B5EF4-FFF2-40B4-BE49-F238E27FC236}">
                <a16:creationId xmlns:a16="http://schemas.microsoft.com/office/drawing/2014/main" id="{55E1C732-2D61-18CC-0880-E8EEB11D87E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1475" y="1790184"/>
            <a:ext cx="4664401" cy="9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74;p41" descr="테이블이(가) 표시된 사진&#10;&#10;자동 생성된 설명">
            <a:extLst>
              <a:ext uri="{FF2B5EF4-FFF2-40B4-BE49-F238E27FC236}">
                <a16:creationId xmlns:a16="http://schemas.microsoft.com/office/drawing/2014/main" id="{87B95C51-F3A1-FC95-5724-E8F2B3450FC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73107" y="1781963"/>
            <a:ext cx="6359986" cy="425696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55;p40">
            <a:extLst>
              <a:ext uri="{FF2B5EF4-FFF2-40B4-BE49-F238E27FC236}">
                <a16:creationId xmlns:a16="http://schemas.microsoft.com/office/drawing/2014/main" id="{D73E2201-466C-EB74-C507-75EEE67B303F}"/>
              </a:ext>
            </a:extLst>
          </p:cNvPr>
          <p:cNvSpPr txBox="1"/>
          <p:nvPr/>
        </p:nvSpPr>
        <p:spPr>
          <a:xfrm>
            <a:off x="371475" y="2927644"/>
            <a:ext cx="4526346" cy="356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700" b="1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Language</a:t>
            </a:r>
            <a:r>
              <a:rPr lang="ko" altLang="en-US" sz="1700" b="1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의 경우 약 </a:t>
            </a:r>
            <a:r>
              <a:rPr lang="en-US" altLang="ko" sz="1700" b="1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4</a:t>
            </a:r>
            <a:r>
              <a:rPr lang="en-US" altLang="ko-KR" sz="1700" b="1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0%</a:t>
            </a:r>
            <a:r>
              <a:rPr lang="ko-KR" altLang="en-US" sz="1700" b="1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의 </a:t>
            </a:r>
            <a:r>
              <a:rPr lang="ko-KR" altLang="en-US" sz="1700" b="1" dirty="0" err="1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결측치</a:t>
            </a:r>
            <a:r>
              <a:rPr lang="ko-KR" altLang="en-US" sz="1700" b="1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 존재</a:t>
            </a:r>
            <a:r>
              <a:rPr lang="ko" sz="1700" b="1" dirty="0">
                <a:solidFill>
                  <a:schemeClr val="dk1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endParaRPr sz="1700" b="1" i="0" u="none" strike="noStrike" cap="none" dirty="0">
              <a:solidFill>
                <a:schemeClr val="dk1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  <p:pic>
        <p:nvPicPr>
          <p:cNvPr id="14" name="Google Shape;359;p40" descr="텍스트이(가) 표시된 사진&#10;&#10;자동 생성된 설명">
            <a:extLst>
              <a:ext uri="{FF2B5EF4-FFF2-40B4-BE49-F238E27FC236}">
                <a16:creationId xmlns:a16="http://schemas.microsoft.com/office/drawing/2014/main" id="{3728DB86-DC57-0C25-5BB0-872F7CDCE6C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25892"/>
          <a:stretch/>
        </p:blipFill>
        <p:spPr>
          <a:xfrm>
            <a:off x="371474" y="3458870"/>
            <a:ext cx="4664401" cy="121847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355;p40">
            <a:extLst>
              <a:ext uri="{FF2B5EF4-FFF2-40B4-BE49-F238E27FC236}">
                <a16:creationId xmlns:a16="http://schemas.microsoft.com/office/drawing/2014/main" id="{D8087C23-6374-F890-D2F9-15B2E45D0545}"/>
              </a:ext>
            </a:extLst>
          </p:cNvPr>
          <p:cNvSpPr txBox="1"/>
          <p:nvPr/>
        </p:nvSpPr>
        <p:spPr>
          <a:xfrm>
            <a:off x="371475" y="4758142"/>
            <a:ext cx="4526346" cy="85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 b="1" dirty="0">
                <a:latin typeface="NanumGothic"/>
                <a:ea typeface="NanumGothic"/>
                <a:cs typeface="NanumGothic"/>
                <a:sym typeface="Nanum Gothic"/>
              </a:rPr>
              <a:t>책의 </a:t>
            </a:r>
            <a:r>
              <a:rPr lang="en" altLang="ko" sz="1700" b="1" dirty="0">
                <a:latin typeface="NanumGothic"/>
                <a:ea typeface="NanumGothic"/>
                <a:cs typeface="NanumGothic"/>
                <a:sym typeface="Nanum Gothic"/>
              </a:rPr>
              <a:t>ISBN</a:t>
            </a:r>
            <a:r>
              <a:rPr lang="ko-KR" altLang="en-US" sz="1700" b="1" dirty="0">
                <a:latin typeface="NanumGothic"/>
                <a:ea typeface="NanumGothic"/>
                <a:cs typeface="NanumGothic"/>
                <a:sym typeface="Nanum Gothic"/>
              </a:rPr>
              <a:t>은 모두 </a:t>
            </a:r>
            <a:r>
              <a:rPr lang="en-US" altLang="ko-KR" sz="1700" b="1" dirty="0">
                <a:latin typeface="NanumGothic"/>
                <a:ea typeface="NanumGothic"/>
                <a:cs typeface="NanumGothic"/>
                <a:sym typeface="Nanum Gothic"/>
              </a:rPr>
              <a:t>10</a:t>
            </a:r>
            <a:r>
              <a:rPr lang="ko-KR" altLang="en-US" sz="1700" b="1" dirty="0">
                <a:latin typeface="NanumGothic"/>
                <a:ea typeface="NanumGothic"/>
                <a:cs typeface="NanumGothic"/>
                <a:sym typeface="Nanum Gothic"/>
              </a:rPr>
              <a:t>자리로 동일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" sz="1700" b="1" dirty="0">
                <a:latin typeface="NanumGothic"/>
                <a:ea typeface="NanumGothic"/>
                <a:cs typeface="NanumGothic"/>
                <a:sym typeface="Nanum Gothic"/>
              </a:rPr>
              <a:t>ISBN</a:t>
            </a:r>
            <a:r>
              <a:rPr lang="ko-KR" altLang="en-US" sz="1700" b="1" dirty="0">
                <a:latin typeface="NanumGothic"/>
                <a:ea typeface="NanumGothic"/>
                <a:cs typeface="NanumGothic"/>
                <a:sym typeface="Nanum Gothic"/>
              </a:rPr>
              <a:t>은 </a:t>
            </a:r>
            <a:r>
              <a:rPr lang="en-US" altLang="ko-KR" sz="1700" b="1" dirty="0">
                <a:latin typeface="NanumGothic"/>
                <a:ea typeface="NanumGothic"/>
                <a:cs typeface="NanumGothic"/>
                <a:sym typeface="Nanum Gothic"/>
              </a:rPr>
              <a:t>4</a:t>
            </a:r>
            <a:r>
              <a:rPr lang="ko-KR" altLang="en-US" sz="1700" b="1" dirty="0">
                <a:latin typeface="NanumGothic"/>
                <a:ea typeface="NanumGothic"/>
                <a:cs typeface="NanumGothic"/>
                <a:sym typeface="Nanum Gothic"/>
              </a:rPr>
              <a:t>개의 부분으로 </a:t>
            </a:r>
            <a:r>
              <a:rPr lang="ko-KR" altLang="en-US" sz="1700" b="1" dirty="0" err="1">
                <a:latin typeface="NanumGothic"/>
                <a:ea typeface="NanumGothic"/>
                <a:cs typeface="NanumGothic"/>
                <a:sym typeface="Nanum Gothic"/>
              </a:rPr>
              <a:t>나눠짐</a:t>
            </a:r>
            <a:endParaRPr lang="ko-KR" altLang="en-US" sz="1700" b="1" dirty="0"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18" name="Google Shape;211;p30">
            <a:extLst>
              <a:ext uri="{FF2B5EF4-FFF2-40B4-BE49-F238E27FC236}">
                <a16:creationId xmlns:a16="http://schemas.microsoft.com/office/drawing/2014/main" id="{D1119723-06EB-2091-5D77-63D875547231}"/>
              </a:ext>
            </a:extLst>
          </p:cNvPr>
          <p:cNvSpPr txBox="1"/>
          <p:nvPr/>
        </p:nvSpPr>
        <p:spPr>
          <a:xfrm>
            <a:off x="288501" y="5611536"/>
            <a:ext cx="1144905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1500" b="1" dirty="0">
                <a:solidFill>
                  <a:schemeClr val="tx2"/>
                </a:solidFill>
                <a:latin typeface="NanumGothic"/>
                <a:ea typeface="NanumGothic"/>
                <a:cs typeface="NanumGothic"/>
                <a:sym typeface="Nanum Gothic"/>
              </a:rPr>
              <a:t>=&gt;</a:t>
            </a:r>
            <a:r>
              <a:rPr lang="ko-KR" altLang="en-US" sz="1500" b="1" dirty="0">
                <a:solidFill>
                  <a:schemeClr val="tx2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" altLang="ko" sz="1500" b="1" dirty="0">
                <a:solidFill>
                  <a:schemeClr val="tx2"/>
                </a:solidFill>
                <a:latin typeface="NanumGothic"/>
                <a:ea typeface="NanumGothic"/>
                <a:cs typeface="NanumGothic"/>
                <a:sym typeface="Nanum Gothic"/>
              </a:rPr>
              <a:t>group-identifier</a:t>
            </a:r>
            <a:r>
              <a:rPr lang="ko-KR" altLang="en-US" sz="1500" b="1" dirty="0" err="1">
                <a:solidFill>
                  <a:schemeClr val="tx2"/>
                </a:solidFill>
                <a:latin typeface="NanumGothic"/>
                <a:ea typeface="NanumGothic"/>
                <a:cs typeface="NanumGothic"/>
                <a:sym typeface="Nanum Gothic"/>
              </a:rPr>
              <a:t>를</a:t>
            </a:r>
            <a:r>
              <a:rPr lang="ko-KR" altLang="en-US" sz="1500" b="1" dirty="0">
                <a:solidFill>
                  <a:schemeClr val="tx2"/>
                </a:solidFill>
                <a:latin typeface="NanumGothic"/>
                <a:ea typeface="NanumGothic"/>
                <a:cs typeface="NanumGothic"/>
                <a:sym typeface="Nanum Gothic"/>
              </a:rPr>
              <a:t> 이용하여 </a:t>
            </a:r>
            <a:r>
              <a:rPr lang="en" altLang="ko" sz="1500" b="1" dirty="0">
                <a:solidFill>
                  <a:schemeClr val="tx2"/>
                </a:solidFill>
                <a:latin typeface="NanumGothic"/>
                <a:ea typeface="NanumGothic"/>
                <a:cs typeface="NanumGothic"/>
                <a:sym typeface="Nanum Gothic"/>
              </a:rPr>
              <a:t>language </a:t>
            </a:r>
            <a:r>
              <a:rPr lang="ko-KR" altLang="en-US" sz="1500" b="1" dirty="0" err="1">
                <a:solidFill>
                  <a:schemeClr val="tx2"/>
                </a:solidFill>
                <a:latin typeface="NanumGothic"/>
                <a:ea typeface="NanumGothic"/>
                <a:cs typeface="NanumGothic"/>
                <a:sym typeface="Nanum Gothic"/>
              </a:rPr>
              <a:t>결측값을</a:t>
            </a:r>
            <a:r>
              <a:rPr lang="ko-KR" altLang="en-US" sz="1500" b="1" dirty="0">
                <a:solidFill>
                  <a:schemeClr val="tx2"/>
                </a:solidFill>
                <a:latin typeface="NanumGothic"/>
                <a:ea typeface="NanumGothic"/>
                <a:cs typeface="NanumGothic"/>
                <a:sym typeface="Nanum Gothic"/>
              </a:rPr>
              <a:t> 채움</a:t>
            </a:r>
          </a:p>
        </p:txBody>
      </p:sp>
      <p:sp>
        <p:nvSpPr>
          <p:cNvPr id="19" name="Google Shape;240;p32">
            <a:extLst>
              <a:ext uri="{FF2B5EF4-FFF2-40B4-BE49-F238E27FC236}">
                <a16:creationId xmlns:a16="http://schemas.microsoft.com/office/drawing/2014/main" id="{D17DF073-6D9B-AB46-8A6D-FA7209D48342}"/>
              </a:ext>
            </a:extLst>
          </p:cNvPr>
          <p:cNvSpPr txBox="1"/>
          <p:nvPr/>
        </p:nvSpPr>
        <p:spPr>
          <a:xfrm>
            <a:off x="7123614" y="1072997"/>
            <a:ext cx="3601005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latin typeface="NanumGothic"/>
                <a:ea typeface="NanumGothic"/>
                <a:cs typeface="NanumGothic"/>
                <a:sym typeface="Nanum Gothic"/>
              </a:rPr>
              <a:t>&lt;</a:t>
            </a:r>
            <a:r>
              <a:rPr lang="ko" altLang="en-US" sz="2500" b="1" dirty="0">
                <a:latin typeface="NanumGothic"/>
                <a:ea typeface="NanumGothic"/>
                <a:cs typeface="NanumGothic"/>
                <a:sym typeface="Nanum Gothic"/>
              </a:rPr>
              <a:t>최종 </a:t>
            </a:r>
            <a:r>
              <a:rPr lang="en-US" altLang="ko" sz="2500" b="1" dirty="0">
                <a:latin typeface="NanumGothic"/>
                <a:ea typeface="NanumGothic"/>
                <a:cs typeface="NanumGothic"/>
                <a:sym typeface="Nanum Gothic"/>
              </a:rPr>
              <a:t>Books Table</a:t>
            </a:r>
            <a:r>
              <a:rPr lang="ko" sz="2500" b="1" dirty="0">
                <a:latin typeface="NanumGothic"/>
                <a:ea typeface="NanumGothic"/>
                <a:cs typeface="NanumGothic"/>
                <a:sym typeface="Nanum Gothic"/>
              </a:rPr>
              <a:t>&gt;</a:t>
            </a:r>
            <a:endParaRPr sz="2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240;p32">
            <a:extLst>
              <a:ext uri="{FF2B5EF4-FFF2-40B4-BE49-F238E27FC236}">
                <a16:creationId xmlns:a16="http://schemas.microsoft.com/office/drawing/2014/main" id="{5E094EFD-EE10-3EF2-9807-B84DCA017E6F}"/>
              </a:ext>
            </a:extLst>
          </p:cNvPr>
          <p:cNvSpPr txBox="1"/>
          <p:nvPr/>
        </p:nvSpPr>
        <p:spPr>
          <a:xfrm>
            <a:off x="1968063" y="1089211"/>
            <a:ext cx="3601005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latin typeface="NanumGothic"/>
                <a:ea typeface="NanumGothic"/>
                <a:cs typeface="NanumGothic"/>
                <a:sym typeface="Nanum Gothic"/>
              </a:rPr>
              <a:t>&lt;</a:t>
            </a:r>
            <a:r>
              <a:rPr lang="en-US" altLang="ko" sz="2500" b="1" dirty="0">
                <a:latin typeface="NanumGothic"/>
                <a:ea typeface="NanumGothic"/>
                <a:cs typeface="NanumGothic"/>
                <a:sym typeface="Nanum Gothic"/>
              </a:rPr>
              <a:t>Books</a:t>
            </a:r>
            <a:r>
              <a:rPr lang="ko" sz="2500" b="1" dirty="0">
                <a:latin typeface="NanumGothic"/>
                <a:ea typeface="NanumGothic"/>
                <a:cs typeface="NanumGothic"/>
                <a:sym typeface="Nanum Gothic"/>
              </a:rPr>
              <a:t>&gt;</a:t>
            </a:r>
            <a:endParaRPr sz="2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793590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CDA4595-50A5-D180-3462-110E45BB5FF7}"/>
              </a:ext>
            </a:extLst>
          </p:cNvPr>
          <p:cNvSpPr txBox="1"/>
          <p:nvPr/>
        </p:nvSpPr>
        <p:spPr>
          <a:xfrm>
            <a:off x="288501" y="0"/>
            <a:ext cx="3925305" cy="819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000" b="1" i="0" u="none" strike="noStrike" kern="1200" cap="none" spc="-1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3.2 Data Preprocessing (2)</a:t>
            </a: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44FD558F-2230-CADC-972A-B0CDDFCA7F7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75" y="6435090"/>
            <a:ext cx="1166079" cy="170646"/>
          </a:xfrm>
          <a:prstGeom prst="rect">
            <a:avLst/>
          </a:prstGeom>
        </p:spPr>
      </p:pic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D604B9F1-1CA4-0767-4072-3ECAE7922998}"/>
              </a:ext>
            </a:extLst>
          </p:cNvPr>
          <p:cNvCxnSpPr/>
          <p:nvPr/>
        </p:nvCxnSpPr>
        <p:spPr>
          <a:xfrm>
            <a:off x="371475" y="260350"/>
            <a:ext cx="114490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240;p32">
            <a:extLst>
              <a:ext uri="{FF2B5EF4-FFF2-40B4-BE49-F238E27FC236}">
                <a16:creationId xmlns:a16="http://schemas.microsoft.com/office/drawing/2014/main" id="{AE035B1E-B2A9-3A43-1FB4-60AF208ED443}"/>
              </a:ext>
            </a:extLst>
          </p:cNvPr>
          <p:cNvSpPr txBox="1"/>
          <p:nvPr/>
        </p:nvSpPr>
        <p:spPr>
          <a:xfrm>
            <a:off x="7821563" y="1174353"/>
            <a:ext cx="3601005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" sz="2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Gothic"/>
                <a:ea typeface="NanumGothic"/>
                <a:cs typeface="NanumGothic"/>
                <a:sym typeface="Nanum Gothic"/>
              </a:rPr>
              <a:t>&lt;</a:t>
            </a:r>
            <a:r>
              <a:rPr kumimoji="0" lang="ko" altLang="en-US" sz="2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Gothic"/>
                <a:ea typeface="NanumGothic"/>
                <a:cs typeface="NanumGothic"/>
                <a:sym typeface="Nanum Gothic"/>
              </a:rPr>
              <a:t>최종 </a:t>
            </a:r>
            <a:r>
              <a:rPr kumimoji="0" lang="en-US" altLang="ko" sz="2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Gothic"/>
                <a:ea typeface="NanumGothic"/>
                <a:cs typeface="NanumGothic"/>
                <a:sym typeface="Nanum Gothic"/>
              </a:rPr>
              <a:t>Users Table&gt;</a:t>
            </a:r>
            <a:endParaRPr kumimoji="0" sz="2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240;p32">
            <a:extLst>
              <a:ext uri="{FF2B5EF4-FFF2-40B4-BE49-F238E27FC236}">
                <a16:creationId xmlns:a16="http://schemas.microsoft.com/office/drawing/2014/main" id="{9606A0E8-C8BE-7A40-544C-F4ECB9DFE46A}"/>
              </a:ext>
            </a:extLst>
          </p:cNvPr>
          <p:cNvSpPr txBox="1"/>
          <p:nvPr/>
        </p:nvSpPr>
        <p:spPr>
          <a:xfrm>
            <a:off x="2569934" y="1144225"/>
            <a:ext cx="3601005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" sz="2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Gothic"/>
                <a:ea typeface="NanumGothic"/>
                <a:cs typeface="NanumGothic"/>
                <a:sym typeface="Nanum Gothic"/>
              </a:rPr>
              <a:t>&lt;User</a:t>
            </a:r>
            <a:r>
              <a:rPr lang="en-US" altLang="ko" sz="2500" b="1" dirty="0">
                <a:latin typeface="NanumGothic"/>
                <a:ea typeface="NanumGothic"/>
                <a:cs typeface="NanumGothic"/>
                <a:sym typeface="Nanum Gothic"/>
              </a:rPr>
              <a:t>s</a:t>
            </a:r>
            <a:r>
              <a:rPr kumimoji="0" lang="en-US" altLang="ko" sz="2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Gothic"/>
                <a:ea typeface="NanumGothic"/>
                <a:cs typeface="NanumGothic"/>
                <a:sym typeface="Nanum Gothic"/>
              </a:rPr>
              <a:t>&gt;</a:t>
            </a:r>
            <a:endParaRPr kumimoji="0" sz="2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22772DAC-46B5-8F22-F700-D457CDD69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5" y="1873224"/>
            <a:ext cx="2788951" cy="3111551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8C1AF9CA-E7CC-3E07-0FBD-5B7B639BED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7049" y="1873224"/>
            <a:ext cx="2788951" cy="31195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B31C7F-9295-600A-C5A3-32E2BB3A5D68}"/>
              </a:ext>
            </a:extLst>
          </p:cNvPr>
          <p:cNvSpPr txBox="1"/>
          <p:nvPr/>
        </p:nvSpPr>
        <p:spPr>
          <a:xfrm>
            <a:off x="371475" y="4970049"/>
            <a:ext cx="3422759" cy="9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ko-KR" sz="1300" b="1" dirty="0">
              <a:solidFill>
                <a:srgbClr val="000000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marR="0" lvl="0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Location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을 분리하여 </a:t>
            </a: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country</a:t>
            </a:r>
            <a:r>
              <a:rPr kumimoji="1" lang="ko-KR" altLang="en-US" sz="1300" b="1" dirty="0">
                <a:solidFill>
                  <a:srgbClr val="0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열 생성</a:t>
            </a:r>
            <a:endParaRPr kumimoji="1" lang="en-US" altLang="ko-KR" sz="1300" b="1" dirty="0">
              <a:solidFill>
                <a:srgbClr val="000000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marR="0" lvl="0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Count</a:t>
            </a:r>
            <a:r>
              <a:rPr kumimoji="1" lang="en-US" altLang="ko-KR" sz="1300" b="1" dirty="0">
                <a:solidFill>
                  <a:srgbClr val="0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r</a:t>
            </a: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y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별 </a:t>
            </a:r>
            <a:r>
              <a:rPr kumimoji="1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age</a:t>
            </a:r>
            <a:r>
              <a:rPr kumimoji="1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 평균</a:t>
            </a:r>
            <a:r>
              <a:rPr kumimoji="1" lang="ko-KR" altLang="en-US" sz="1300" b="1" kern="1200" dirty="0"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을 계산</a:t>
            </a:r>
            <a:endParaRPr kumimoji="1" lang="en-US" altLang="ko-KR" sz="1300" b="1" kern="1200" dirty="0">
              <a:latin typeface="NanumSquare Bold" panose="020B0600000101010101" pitchFamily="34" charset="-127"/>
              <a:ea typeface="NanumSquare Bold" panose="020B0600000101010101" pitchFamily="34" charset="-127"/>
              <a:cs typeface="+mn-cs"/>
            </a:endParaRPr>
          </a:p>
          <a:p>
            <a:pPr marR="0" lvl="0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ko-KR" sz="13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=&gt; Age </a:t>
            </a:r>
            <a:r>
              <a:rPr kumimoji="1" lang="ko-KR" altLang="en-US" sz="13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평균으로 </a:t>
            </a:r>
            <a:r>
              <a:rPr kumimoji="1" lang="ko-KR" altLang="en-US" sz="1300" b="1" kern="1200" dirty="0" err="1"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결측치</a:t>
            </a:r>
            <a:r>
              <a:rPr kumimoji="1" lang="ko-KR" altLang="en-US" sz="1300" b="1" kern="1200" dirty="0"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 처리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Square Bold" panose="020B0600000101010101" pitchFamily="34" charset="-127"/>
              <a:ea typeface="NanumSquare Bold" panose="020B0600000101010101" pitchFamily="34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72F8E2-90F3-0B15-5C1F-C207D1E15076}"/>
              </a:ext>
            </a:extLst>
          </p:cNvPr>
          <p:cNvSpPr txBox="1"/>
          <p:nvPr/>
        </p:nvSpPr>
        <p:spPr>
          <a:xfrm>
            <a:off x="3307049" y="5140289"/>
            <a:ext cx="2680221" cy="789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ko-KR" sz="1400" b="1" dirty="0" err="1">
                <a:solidFill>
                  <a:srgbClr val="0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train_ratings</a:t>
            </a:r>
            <a:r>
              <a:rPr kumimoji="1" lang="ko-KR" altLang="en-US" sz="1400" b="1" dirty="0">
                <a:solidFill>
                  <a:srgbClr val="0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의 정보를 사용하여 </a:t>
            </a:r>
            <a:endParaRPr kumimoji="1" lang="en-US" altLang="ko-KR" sz="1400" b="1" dirty="0">
              <a:solidFill>
                <a:srgbClr val="000000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marR="0" lvl="0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ko-KR" altLang="en-US" sz="1400" b="1" dirty="0">
                <a:solidFill>
                  <a:srgbClr val="0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각각의 </a:t>
            </a:r>
            <a:r>
              <a:rPr kumimoji="1" lang="en-US" altLang="ko-KR" sz="1400" b="1" dirty="0" err="1">
                <a:solidFill>
                  <a:srgbClr val="0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user_id</a:t>
            </a:r>
            <a:r>
              <a:rPr kumimoji="1" lang="ko-KR" altLang="en-US" sz="1400" b="1" dirty="0">
                <a:solidFill>
                  <a:srgbClr val="0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별  </a:t>
            </a:r>
            <a:r>
              <a:rPr kumimoji="1" lang="en-US" altLang="ko-KR" sz="1400" b="1" dirty="0">
                <a:solidFill>
                  <a:srgbClr val="0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rating</a:t>
            </a:r>
            <a:r>
              <a:rPr kumimoji="1" lang="ko-KR" altLang="en-US" sz="1400" b="1" dirty="0">
                <a:solidFill>
                  <a:srgbClr val="0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횟수와</a:t>
            </a:r>
            <a:endParaRPr kumimoji="1" lang="en-US" altLang="ko-KR" sz="14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marR="0" lvl="0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ko-KR" altLang="en-US" sz="1400" b="1" dirty="0">
                <a:solidFill>
                  <a:srgbClr val="0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이때 매긴 평균</a:t>
            </a:r>
            <a:r>
              <a:rPr kumimoji="1" lang="en-US" altLang="ko-KR" sz="1400" b="1" dirty="0">
                <a:solidFill>
                  <a:srgbClr val="0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rating </a:t>
            </a:r>
            <a:r>
              <a:rPr kumimoji="1" lang="ko-KR" altLang="en-US" sz="1400" b="1" dirty="0">
                <a:solidFill>
                  <a:srgbClr val="0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계산</a:t>
            </a: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Square Bold" panose="020B0600000101010101" pitchFamily="34" charset="-127"/>
              <a:ea typeface="NanumSquare Bold" panose="020B0600000101010101" pitchFamily="34" charset="-127"/>
              <a:cs typeface="+mn-cs"/>
            </a:endParaRPr>
          </a:p>
        </p:txBody>
      </p:sp>
      <p:pic>
        <p:nvPicPr>
          <p:cNvPr id="18" name="그림 17" descr="테이블이(가) 표시된 사진&#10;&#10;자동 생성된 설명">
            <a:extLst>
              <a:ext uri="{FF2B5EF4-FFF2-40B4-BE49-F238E27FC236}">
                <a16:creationId xmlns:a16="http://schemas.microsoft.com/office/drawing/2014/main" id="{6F4EEF1F-A1F6-3ECF-8C4E-ED096ABD24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7738" y="1873224"/>
            <a:ext cx="5650693" cy="405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10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CDA4595-50A5-D180-3462-110E45BB5FF7}"/>
              </a:ext>
            </a:extLst>
          </p:cNvPr>
          <p:cNvSpPr txBox="1"/>
          <p:nvPr/>
        </p:nvSpPr>
        <p:spPr>
          <a:xfrm>
            <a:off x="288501" y="0"/>
            <a:ext cx="3925305" cy="819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000" b="1" i="0" u="none" strike="noStrike" kern="1200" cap="none" spc="-1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3.2 </a:t>
            </a:r>
            <a:r>
              <a:rPr kumimoji="1" lang="en-US" altLang="ko-KR" sz="3000" b="1" spc="-120" dirty="0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Data Preprocessing (2)</a:t>
            </a:r>
            <a:endParaRPr kumimoji="1" lang="en-US" altLang="ko-KR" sz="3000" b="1" i="0" u="none" strike="noStrike" kern="1200" cap="none" spc="-12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44FD558F-2230-CADC-972A-B0CDDFCA7F7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75" y="6435090"/>
            <a:ext cx="1166079" cy="170646"/>
          </a:xfrm>
          <a:prstGeom prst="rect">
            <a:avLst/>
          </a:prstGeom>
        </p:spPr>
      </p:pic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D604B9F1-1CA4-0767-4072-3ECAE7922998}"/>
              </a:ext>
            </a:extLst>
          </p:cNvPr>
          <p:cNvCxnSpPr/>
          <p:nvPr/>
        </p:nvCxnSpPr>
        <p:spPr>
          <a:xfrm>
            <a:off x="371475" y="260350"/>
            <a:ext cx="114490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테이블이(가) 표시된 사진&#10;&#10;자동 생성된 설명">
            <a:extLst>
              <a:ext uri="{FF2B5EF4-FFF2-40B4-BE49-F238E27FC236}">
                <a16:creationId xmlns:a16="http://schemas.microsoft.com/office/drawing/2014/main" id="{F48726F1-3C31-5608-7A7F-4BE94D378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574" y="1584436"/>
            <a:ext cx="2340368" cy="3103934"/>
          </a:xfrm>
          <a:prstGeom prst="rect">
            <a:avLst/>
          </a:prstGeom>
        </p:spPr>
      </p:pic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5645DA0-DFE4-2402-DECE-EC2B5D5CA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10" y="1578579"/>
            <a:ext cx="2340368" cy="2153348"/>
          </a:xfrm>
          <a:prstGeom prst="rect">
            <a:avLst/>
          </a:prstGeom>
        </p:spPr>
      </p:pic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07CA06E8-CDAA-AF7D-3BC9-C895A6EA68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110" y="3935780"/>
            <a:ext cx="2340368" cy="17398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509012-57F4-8B5D-87E4-F447F9DD1A28}"/>
              </a:ext>
            </a:extLst>
          </p:cNvPr>
          <p:cNvSpPr txBox="1"/>
          <p:nvPr/>
        </p:nvSpPr>
        <p:spPr>
          <a:xfrm>
            <a:off x="3121574" y="4882821"/>
            <a:ext cx="2265364" cy="102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ko-KR" sz="1400" b="1" dirty="0">
                <a:solidFill>
                  <a:srgbClr val="0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50</a:t>
            </a:r>
            <a:r>
              <a:rPr kumimoji="1" lang="ko-KR" altLang="en-US" sz="1400" b="1" dirty="0">
                <a:solidFill>
                  <a:srgbClr val="0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개 이상을 갖는 </a:t>
            </a:r>
            <a:r>
              <a:rPr kumimoji="1" lang="en-US" altLang="ko-KR" sz="1400" b="1" dirty="0">
                <a:solidFill>
                  <a:srgbClr val="0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category </a:t>
            </a:r>
          </a:p>
          <a:p>
            <a:pPr marR="0" lvl="0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ko-KR" sz="1400" b="1" dirty="0">
                <a:solidFill>
                  <a:srgbClr val="0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5</a:t>
            </a:r>
            <a:r>
              <a:rPr kumimoji="1" lang="ko-KR" altLang="en-US" sz="1400" b="1" dirty="0">
                <a:solidFill>
                  <a:srgbClr val="0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개 이상을 갖는</a:t>
            </a:r>
            <a:r>
              <a:rPr kumimoji="1" lang="en-US" altLang="ko-KR" sz="1400" b="1" dirty="0">
                <a:solidFill>
                  <a:srgbClr val="0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author</a:t>
            </a:r>
          </a:p>
          <a:p>
            <a:pPr marR="0" lvl="0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10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개 이상을 갖는 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publisher</a:t>
            </a:r>
          </a:p>
          <a:p>
            <a:pPr marR="0" lvl="0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ko-KR" sz="1400" b="1" dirty="0">
              <a:solidFill>
                <a:srgbClr val="000000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6" name="그림 5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5B925E49-890E-7231-993D-875948FF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3038" y="1584436"/>
            <a:ext cx="6197487" cy="4464161"/>
          </a:xfrm>
          <a:prstGeom prst="rect">
            <a:avLst/>
          </a:prstGeom>
        </p:spPr>
      </p:pic>
      <p:sp>
        <p:nvSpPr>
          <p:cNvPr id="7" name="Google Shape;240;p32">
            <a:extLst>
              <a:ext uri="{FF2B5EF4-FFF2-40B4-BE49-F238E27FC236}">
                <a16:creationId xmlns:a16="http://schemas.microsoft.com/office/drawing/2014/main" id="{0E1B5157-0A61-CE1E-A9F7-AC860EB7BB24}"/>
              </a:ext>
            </a:extLst>
          </p:cNvPr>
          <p:cNvSpPr txBox="1"/>
          <p:nvPr/>
        </p:nvSpPr>
        <p:spPr>
          <a:xfrm>
            <a:off x="2295332" y="946756"/>
            <a:ext cx="3601005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" sz="2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Gothic"/>
                <a:ea typeface="NanumGothic"/>
                <a:cs typeface="NanumGothic"/>
                <a:sym typeface="Nanum Gothic"/>
              </a:rPr>
              <a:t>&lt;Books&gt;</a:t>
            </a:r>
            <a:endParaRPr kumimoji="0" sz="2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240;p32">
            <a:extLst>
              <a:ext uri="{FF2B5EF4-FFF2-40B4-BE49-F238E27FC236}">
                <a16:creationId xmlns:a16="http://schemas.microsoft.com/office/drawing/2014/main" id="{2277845C-208E-DC9A-7D66-82E365E06E8F}"/>
              </a:ext>
            </a:extLst>
          </p:cNvPr>
          <p:cNvSpPr txBox="1"/>
          <p:nvPr/>
        </p:nvSpPr>
        <p:spPr>
          <a:xfrm>
            <a:off x="7329443" y="946756"/>
            <a:ext cx="3601005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" sz="2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Gothic"/>
                <a:ea typeface="NanumGothic"/>
                <a:cs typeface="NanumGothic"/>
                <a:sym typeface="Nanum Gothic"/>
              </a:rPr>
              <a:t>&lt;</a:t>
            </a:r>
            <a:r>
              <a:rPr kumimoji="0" lang="ko" altLang="en-US" sz="2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Gothic"/>
                <a:ea typeface="NanumGothic"/>
                <a:cs typeface="NanumGothic"/>
                <a:sym typeface="Nanum Gothic"/>
              </a:rPr>
              <a:t>최종 </a:t>
            </a:r>
            <a:r>
              <a:rPr lang="en-US" altLang="ko" sz="2500" b="1" dirty="0">
                <a:latin typeface="NanumGothic"/>
                <a:ea typeface="NanumGothic"/>
                <a:cs typeface="NanumGothic"/>
                <a:sym typeface="Nanum Gothic"/>
              </a:rPr>
              <a:t>Books Table</a:t>
            </a:r>
            <a:r>
              <a:rPr kumimoji="0" lang="en-US" altLang="ko" sz="2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Gothic"/>
                <a:ea typeface="NanumGothic"/>
                <a:cs typeface="NanumGothic"/>
                <a:sym typeface="Nanum Gothic"/>
              </a:rPr>
              <a:t>&gt;</a:t>
            </a:r>
            <a:endParaRPr kumimoji="0" sz="2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211;p30">
            <a:extLst>
              <a:ext uri="{FF2B5EF4-FFF2-40B4-BE49-F238E27FC236}">
                <a16:creationId xmlns:a16="http://schemas.microsoft.com/office/drawing/2014/main" id="{433F54F8-A4D0-DE03-BAD6-0688FB88102D}"/>
              </a:ext>
            </a:extLst>
          </p:cNvPr>
          <p:cNvSpPr txBox="1"/>
          <p:nvPr/>
        </p:nvSpPr>
        <p:spPr>
          <a:xfrm>
            <a:off x="620110" y="5803267"/>
            <a:ext cx="11449050" cy="450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b="1" dirty="0">
                <a:solidFill>
                  <a:schemeClr val="tx2"/>
                </a:solidFill>
                <a:latin typeface="NanumGothic"/>
                <a:ea typeface="NanumGothic"/>
                <a:cs typeface="NanumGothic"/>
                <a:sym typeface="Nanum Gothic"/>
              </a:rPr>
              <a:t>=&gt; </a:t>
            </a:r>
            <a:r>
              <a:rPr lang="ko-KR" altLang="en-US" sz="1500" b="1" dirty="0">
                <a:solidFill>
                  <a:schemeClr val="tx2"/>
                </a:solidFill>
                <a:latin typeface="NanumGothic"/>
                <a:ea typeface="NanumGothic"/>
                <a:cs typeface="NanumGothic"/>
                <a:sym typeface="Nanum Gothic"/>
              </a:rPr>
              <a:t>이를 활용하여 랜덤하게 </a:t>
            </a:r>
            <a:r>
              <a:rPr lang="ko-KR" altLang="en-US" sz="1500" b="1" dirty="0" err="1">
                <a:solidFill>
                  <a:schemeClr val="tx2"/>
                </a:solidFill>
                <a:latin typeface="NanumGothic"/>
                <a:ea typeface="NanumGothic"/>
                <a:cs typeface="NanumGothic"/>
                <a:sym typeface="Nanum Gothic"/>
              </a:rPr>
              <a:t>결측치</a:t>
            </a:r>
            <a:r>
              <a:rPr lang="en-US" altLang="ko-KR" sz="1500" b="1" dirty="0">
                <a:solidFill>
                  <a:schemeClr val="tx2"/>
                </a:solidFill>
                <a:latin typeface="NanumGothic"/>
                <a:ea typeface="NanumGothic"/>
                <a:cs typeface="NanumGothic"/>
                <a:sym typeface="Nanum Gothic"/>
              </a:rPr>
              <a:t>, </a:t>
            </a:r>
            <a:r>
              <a:rPr lang="ko-KR" altLang="en-US" sz="1500" b="1" dirty="0">
                <a:solidFill>
                  <a:schemeClr val="tx2"/>
                </a:solidFill>
                <a:latin typeface="NanumGothic"/>
                <a:ea typeface="NanumGothic"/>
                <a:cs typeface="NanumGothic"/>
                <a:sym typeface="Nanum Gothic"/>
              </a:rPr>
              <a:t>피처 처리</a:t>
            </a:r>
          </a:p>
        </p:txBody>
      </p:sp>
    </p:spTree>
    <p:extLst>
      <p:ext uri="{BB962C8B-B14F-4D97-AF65-F5344CB8AC3E}">
        <p14:creationId xmlns:p14="http://schemas.microsoft.com/office/powerpoint/2010/main" val="217665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CDA4595-50A5-D180-3462-110E45BB5FF7}"/>
              </a:ext>
            </a:extLst>
          </p:cNvPr>
          <p:cNvSpPr txBox="1"/>
          <p:nvPr/>
        </p:nvSpPr>
        <p:spPr>
          <a:xfrm>
            <a:off x="288501" y="0"/>
            <a:ext cx="2069156" cy="819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000" b="1" i="0" u="none" strike="noStrike" kern="1200" cap="none" spc="-1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4.1 K-Fold CV</a:t>
            </a: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44FD558F-2230-CADC-972A-B0CDDFCA7F7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75" y="6435090"/>
            <a:ext cx="1166079" cy="170646"/>
          </a:xfrm>
          <a:prstGeom prst="rect">
            <a:avLst/>
          </a:prstGeom>
        </p:spPr>
      </p:pic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D604B9F1-1CA4-0767-4072-3ECAE7922998}"/>
              </a:ext>
            </a:extLst>
          </p:cNvPr>
          <p:cNvCxnSpPr/>
          <p:nvPr/>
        </p:nvCxnSpPr>
        <p:spPr>
          <a:xfrm>
            <a:off x="371475" y="260350"/>
            <a:ext cx="114490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1356FEE8-40C2-2905-B586-153A649DFB2E}"/>
              </a:ext>
            </a:extLst>
          </p:cNvPr>
          <p:cNvSpPr/>
          <p:nvPr/>
        </p:nvSpPr>
        <p:spPr>
          <a:xfrm>
            <a:off x="452573" y="1577747"/>
            <a:ext cx="1436144" cy="571935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spc="-120" dirty="0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Validation</a:t>
            </a:r>
            <a:endParaRPr kumimoji="1" lang="ko-Kore-KR" altLang="en-US" dirty="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4CE8FC38-4518-935E-4B89-1F6CA7FC2C88}"/>
              </a:ext>
            </a:extLst>
          </p:cNvPr>
          <p:cNvSpPr/>
          <p:nvPr/>
        </p:nvSpPr>
        <p:spPr>
          <a:xfrm>
            <a:off x="2044890" y="1577747"/>
            <a:ext cx="1436144" cy="571935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spc="-120" dirty="0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Train</a:t>
            </a:r>
            <a:endParaRPr kumimoji="1" lang="ko-Kore-KR" altLang="en-US" dirty="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79A5E84-C448-D45C-7DCC-BD959C503930}"/>
              </a:ext>
            </a:extLst>
          </p:cNvPr>
          <p:cNvSpPr/>
          <p:nvPr/>
        </p:nvSpPr>
        <p:spPr>
          <a:xfrm>
            <a:off x="3637207" y="1577765"/>
            <a:ext cx="1436144" cy="571935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spc="-120" dirty="0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Train</a:t>
            </a:r>
            <a:endParaRPr kumimoji="1" lang="ko-Kore-KR" altLang="en-US" dirty="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98BC854-8AC1-8DFC-E331-A827617F2DF9}"/>
              </a:ext>
            </a:extLst>
          </p:cNvPr>
          <p:cNvSpPr/>
          <p:nvPr/>
        </p:nvSpPr>
        <p:spPr>
          <a:xfrm>
            <a:off x="5229524" y="1577747"/>
            <a:ext cx="1436144" cy="571935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spc="-120" dirty="0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Train</a:t>
            </a:r>
            <a:endParaRPr kumimoji="1" lang="ko-Kore-KR" altLang="en-US" dirty="0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F85178E-EA72-E28E-CDE5-1DF3B2E69375}"/>
              </a:ext>
            </a:extLst>
          </p:cNvPr>
          <p:cNvSpPr/>
          <p:nvPr/>
        </p:nvSpPr>
        <p:spPr>
          <a:xfrm>
            <a:off x="6821841" y="1577747"/>
            <a:ext cx="1436144" cy="571935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spc="-120" dirty="0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Train</a:t>
            </a:r>
            <a:endParaRPr kumimoji="1" lang="ko-Kore-KR" altLang="en-US" dirty="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ECD3F5E-4B58-9B1E-9590-C7F71505FF3A}"/>
              </a:ext>
            </a:extLst>
          </p:cNvPr>
          <p:cNvSpPr/>
          <p:nvPr/>
        </p:nvSpPr>
        <p:spPr>
          <a:xfrm>
            <a:off x="452573" y="2297357"/>
            <a:ext cx="1436144" cy="571935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spc="-120" dirty="0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Train</a:t>
            </a:r>
            <a:endParaRPr kumimoji="1" lang="ko-Kore-KR" altLang="en-US" dirty="0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41B217D-8A15-A2C1-3829-CBF3287901C2}"/>
              </a:ext>
            </a:extLst>
          </p:cNvPr>
          <p:cNvSpPr/>
          <p:nvPr/>
        </p:nvSpPr>
        <p:spPr>
          <a:xfrm>
            <a:off x="2044890" y="2301001"/>
            <a:ext cx="1436144" cy="571935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spc="-120" dirty="0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Validation</a:t>
            </a:r>
            <a:endParaRPr kumimoji="1" lang="ko-Kore-KR" altLang="en-US" dirty="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8FB5F5D-D07C-4576-9A31-A0AC6B4904F7}"/>
              </a:ext>
            </a:extLst>
          </p:cNvPr>
          <p:cNvSpPr/>
          <p:nvPr/>
        </p:nvSpPr>
        <p:spPr>
          <a:xfrm>
            <a:off x="3637207" y="2311707"/>
            <a:ext cx="1436144" cy="571935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spc="-120" dirty="0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Train</a:t>
            </a:r>
            <a:endParaRPr kumimoji="1" lang="ko-Kore-KR" altLang="en-US" dirty="0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BB3CB6A-6E51-25C6-C610-8825ECE83D14}"/>
              </a:ext>
            </a:extLst>
          </p:cNvPr>
          <p:cNvSpPr/>
          <p:nvPr/>
        </p:nvSpPr>
        <p:spPr>
          <a:xfrm>
            <a:off x="5229524" y="2303865"/>
            <a:ext cx="1436144" cy="571935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spc="-120" dirty="0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Train</a:t>
            </a:r>
            <a:endParaRPr kumimoji="1" lang="ko-Kore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1D5E81F-A017-5CAA-A67C-18D3E4B89EF1}"/>
              </a:ext>
            </a:extLst>
          </p:cNvPr>
          <p:cNvSpPr/>
          <p:nvPr/>
        </p:nvSpPr>
        <p:spPr>
          <a:xfrm>
            <a:off x="6821841" y="2319990"/>
            <a:ext cx="1436144" cy="571935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spc="-120" dirty="0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Train</a:t>
            </a:r>
            <a:endParaRPr kumimoji="1" lang="ko-Kore-KR" altLang="en-US" dirty="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4A16EBB-596C-2972-5862-D348AD99AFD4}"/>
              </a:ext>
            </a:extLst>
          </p:cNvPr>
          <p:cNvSpPr/>
          <p:nvPr/>
        </p:nvSpPr>
        <p:spPr>
          <a:xfrm>
            <a:off x="452573" y="2971534"/>
            <a:ext cx="1436144" cy="590997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spc="-120" dirty="0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Train</a:t>
            </a:r>
            <a:endParaRPr kumimoji="1" lang="ko-Kore-KR" altLang="en-US" dirty="0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48629E4-3882-390D-093E-DD5BA2F19AF0}"/>
              </a:ext>
            </a:extLst>
          </p:cNvPr>
          <p:cNvSpPr/>
          <p:nvPr/>
        </p:nvSpPr>
        <p:spPr>
          <a:xfrm>
            <a:off x="2044890" y="2983020"/>
            <a:ext cx="1436144" cy="571935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spc="-120" dirty="0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Train</a:t>
            </a:r>
            <a:endParaRPr kumimoji="1" lang="ko-Kore-KR" altLang="en-US" dirty="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5E4631C9-E7D7-6ABA-94B7-00CC8AB027E1}"/>
              </a:ext>
            </a:extLst>
          </p:cNvPr>
          <p:cNvSpPr/>
          <p:nvPr/>
        </p:nvSpPr>
        <p:spPr>
          <a:xfrm>
            <a:off x="3637207" y="3012000"/>
            <a:ext cx="1436144" cy="571935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spc="-120" dirty="0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Validation</a:t>
            </a:r>
            <a:endParaRPr kumimoji="1" lang="ko-Kore-KR" altLang="en-US" dirty="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2C574C0-3FEE-80DA-361B-EC2BB52D5511}"/>
              </a:ext>
            </a:extLst>
          </p:cNvPr>
          <p:cNvSpPr/>
          <p:nvPr/>
        </p:nvSpPr>
        <p:spPr>
          <a:xfrm>
            <a:off x="5229524" y="3019882"/>
            <a:ext cx="1436144" cy="571935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spc="-120" dirty="0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Train</a:t>
            </a:r>
            <a:endParaRPr kumimoji="1" lang="ko-Kore-KR" altLang="en-US" dirty="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6E02924-9CE9-F0CA-8D9C-73CA86589C59}"/>
              </a:ext>
            </a:extLst>
          </p:cNvPr>
          <p:cNvSpPr/>
          <p:nvPr/>
        </p:nvSpPr>
        <p:spPr>
          <a:xfrm>
            <a:off x="6821841" y="3026623"/>
            <a:ext cx="1436144" cy="571935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spc="-120" dirty="0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Train</a:t>
            </a:r>
            <a:endParaRPr kumimoji="1" lang="ko-Kore-KR" altLang="en-US" dirty="0"/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DE800A2E-E471-F3E0-BF77-FA090AE704B4}"/>
              </a:ext>
            </a:extLst>
          </p:cNvPr>
          <p:cNvSpPr/>
          <p:nvPr/>
        </p:nvSpPr>
        <p:spPr>
          <a:xfrm>
            <a:off x="452573" y="3714046"/>
            <a:ext cx="1436144" cy="590997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spc="-120" dirty="0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Train</a:t>
            </a:r>
            <a:endParaRPr kumimoji="1" lang="ko-Kore-KR" altLang="en-US" dirty="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301EB27-AA8F-58C0-F81F-665A6AF5A0ED}"/>
              </a:ext>
            </a:extLst>
          </p:cNvPr>
          <p:cNvSpPr/>
          <p:nvPr/>
        </p:nvSpPr>
        <p:spPr>
          <a:xfrm>
            <a:off x="2044890" y="3720205"/>
            <a:ext cx="1436144" cy="571935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spc="-120" dirty="0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Train</a:t>
            </a:r>
            <a:endParaRPr kumimoji="1" lang="ko-Kore-KR" altLang="en-US" dirty="0"/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833D1E8-E941-437B-3053-C852324E25D7}"/>
              </a:ext>
            </a:extLst>
          </p:cNvPr>
          <p:cNvSpPr/>
          <p:nvPr/>
        </p:nvSpPr>
        <p:spPr>
          <a:xfrm>
            <a:off x="3637207" y="3726890"/>
            <a:ext cx="1436144" cy="571935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spc="-120" dirty="0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Train</a:t>
            </a:r>
            <a:endParaRPr kumimoji="1" lang="ko-Kore-KR" altLang="en-US" dirty="0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37B14270-FAF2-E2C2-B504-33B9C1E41991}"/>
              </a:ext>
            </a:extLst>
          </p:cNvPr>
          <p:cNvSpPr/>
          <p:nvPr/>
        </p:nvSpPr>
        <p:spPr>
          <a:xfrm>
            <a:off x="5229524" y="3726890"/>
            <a:ext cx="1436144" cy="571935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spc="-120" dirty="0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Validation</a:t>
            </a:r>
            <a:endParaRPr kumimoji="1" lang="ko-Kore-KR" altLang="en-US" dirty="0"/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04FF2AE-5EA6-A95B-0ED2-CFFD0DFAAC6F}"/>
              </a:ext>
            </a:extLst>
          </p:cNvPr>
          <p:cNvSpPr/>
          <p:nvPr/>
        </p:nvSpPr>
        <p:spPr>
          <a:xfrm>
            <a:off x="6821841" y="3720205"/>
            <a:ext cx="1436144" cy="571935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spc="-120" dirty="0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Train</a:t>
            </a:r>
            <a:endParaRPr kumimoji="1" lang="ko-Kore-KR" altLang="en-US" dirty="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B39C9208-8307-8077-1BBF-9031FCF83501}"/>
              </a:ext>
            </a:extLst>
          </p:cNvPr>
          <p:cNvSpPr/>
          <p:nvPr/>
        </p:nvSpPr>
        <p:spPr>
          <a:xfrm>
            <a:off x="452573" y="4428524"/>
            <a:ext cx="1436144" cy="571935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spc="-120" dirty="0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Train</a:t>
            </a:r>
            <a:endParaRPr kumimoji="1" lang="ko-Kore-KR" altLang="en-US" dirty="0"/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A43799C-B0D1-D726-5229-3527CE4E608E}"/>
              </a:ext>
            </a:extLst>
          </p:cNvPr>
          <p:cNvSpPr/>
          <p:nvPr/>
        </p:nvSpPr>
        <p:spPr>
          <a:xfrm>
            <a:off x="2044890" y="4428524"/>
            <a:ext cx="1436144" cy="571935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spc="-120" dirty="0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Train</a:t>
            </a:r>
            <a:endParaRPr kumimoji="1" lang="ko-Kore-KR" altLang="en-US" dirty="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1A9D81E0-6A59-6139-632A-3F4456990053}"/>
              </a:ext>
            </a:extLst>
          </p:cNvPr>
          <p:cNvSpPr/>
          <p:nvPr/>
        </p:nvSpPr>
        <p:spPr>
          <a:xfrm>
            <a:off x="3637207" y="4428524"/>
            <a:ext cx="1436144" cy="571935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spc="-120" dirty="0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Train</a:t>
            </a:r>
            <a:endParaRPr kumimoji="1" lang="ko-Kore-KR" altLang="en-US" dirty="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11B81993-D457-D36A-3DFD-9C6728A81A86}"/>
              </a:ext>
            </a:extLst>
          </p:cNvPr>
          <p:cNvSpPr/>
          <p:nvPr/>
        </p:nvSpPr>
        <p:spPr>
          <a:xfrm>
            <a:off x="5238068" y="4428524"/>
            <a:ext cx="1436144" cy="571935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spc="-120" dirty="0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Train</a:t>
            </a:r>
            <a:endParaRPr kumimoji="1" lang="ko-Kore-KR" altLang="en-US" dirty="0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A6B70734-F3B1-92B5-1040-876E2398B01C}"/>
              </a:ext>
            </a:extLst>
          </p:cNvPr>
          <p:cNvSpPr/>
          <p:nvPr/>
        </p:nvSpPr>
        <p:spPr>
          <a:xfrm>
            <a:off x="6838929" y="4434807"/>
            <a:ext cx="1436144" cy="571935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spc="-120" dirty="0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Validation</a:t>
            </a:r>
            <a:endParaRPr kumimoji="1" lang="ko-Kore-KR" altLang="en-US" dirty="0"/>
          </a:p>
        </p:txBody>
      </p:sp>
      <p:sp>
        <p:nvSpPr>
          <p:cNvPr id="30" name="왼쪽 대괄호[L] 29">
            <a:extLst>
              <a:ext uri="{FF2B5EF4-FFF2-40B4-BE49-F238E27FC236}">
                <a16:creationId xmlns:a16="http://schemas.microsoft.com/office/drawing/2014/main" id="{FCF7F9D8-62B9-4852-011B-A1EC9584E72C}"/>
              </a:ext>
            </a:extLst>
          </p:cNvPr>
          <p:cNvSpPr/>
          <p:nvPr/>
        </p:nvSpPr>
        <p:spPr>
          <a:xfrm rot="16200000" flipV="1">
            <a:off x="3368104" y="2682833"/>
            <a:ext cx="225859" cy="5270310"/>
          </a:xfrm>
          <a:prstGeom prst="leftBracket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DE3BAB-F8C7-D719-3A1F-F1CDD6336655}"/>
              </a:ext>
            </a:extLst>
          </p:cNvPr>
          <p:cNvSpPr txBox="1"/>
          <p:nvPr/>
        </p:nvSpPr>
        <p:spPr>
          <a:xfrm>
            <a:off x="2832333" y="5542818"/>
            <a:ext cx="1297399" cy="333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ko-KR" sz="1500" b="1" dirty="0">
                <a:solidFill>
                  <a:srgbClr val="0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Training Fold</a:t>
            </a:r>
          </a:p>
        </p:txBody>
      </p:sp>
      <p:sp>
        <p:nvSpPr>
          <p:cNvPr id="32" name="왼쪽 대괄호[L] 31">
            <a:extLst>
              <a:ext uri="{FF2B5EF4-FFF2-40B4-BE49-F238E27FC236}">
                <a16:creationId xmlns:a16="http://schemas.microsoft.com/office/drawing/2014/main" id="{5F1DE43A-35A2-F747-F549-0BAFFC9B8159}"/>
              </a:ext>
            </a:extLst>
          </p:cNvPr>
          <p:cNvSpPr/>
          <p:nvPr/>
        </p:nvSpPr>
        <p:spPr>
          <a:xfrm rot="16200000" flipV="1">
            <a:off x="7448078" y="4947959"/>
            <a:ext cx="217844" cy="705027"/>
          </a:xfrm>
          <a:prstGeom prst="leftBracket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775473-A2D4-22D4-3703-1EC94FDD92E5}"/>
              </a:ext>
            </a:extLst>
          </p:cNvPr>
          <p:cNvSpPr txBox="1"/>
          <p:nvPr/>
        </p:nvSpPr>
        <p:spPr>
          <a:xfrm>
            <a:off x="6977674" y="5509438"/>
            <a:ext cx="1645191" cy="333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ko-KR" sz="1500" b="1" dirty="0">
                <a:solidFill>
                  <a:srgbClr val="0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Validation Fold</a:t>
            </a:r>
          </a:p>
        </p:txBody>
      </p:sp>
      <p:sp>
        <p:nvSpPr>
          <p:cNvPr id="34" name="왼쪽 대괄호[L] 33">
            <a:extLst>
              <a:ext uri="{FF2B5EF4-FFF2-40B4-BE49-F238E27FC236}">
                <a16:creationId xmlns:a16="http://schemas.microsoft.com/office/drawing/2014/main" id="{967472F0-B230-6EE0-7E03-4CA10F9263D8}"/>
              </a:ext>
            </a:extLst>
          </p:cNvPr>
          <p:cNvSpPr/>
          <p:nvPr/>
        </p:nvSpPr>
        <p:spPr>
          <a:xfrm rot="10800000" flipV="1">
            <a:off x="8498090" y="1848357"/>
            <a:ext cx="170836" cy="2951677"/>
          </a:xfrm>
          <a:prstGeom prst="leftBracket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오른쪽 화살표[R] 34">
            <a:extLst>
              <a:ext uri="{FF2B5EF4-FFF2-40B4-BE49-F238E27FC236}">
                <a16:creationId xmlns:a16="http://schemas.microsoft.com/office/drawing/2014/main" id="{08F6E13A-2528-F91F-012D-EC3BB7B53CF9}"/>
              </a:ext>
            </a:extLst>
          </p:cNvPr>
          <p:cNvSpPr/>
          <p:nvPr/>
        </p:nvSpPr>
        <p:spPr>
          <a:xfrm>
            <a:off x="8891944" y="2869292"/>
            <a:ext cx="1114532" cy="62943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61732637-12E1-163D-0330-EEB305D33A01}"/>
              </a:ext>
            </a:extLst>
          </p:cNvPr>
          <p:cNvSpPr/>
          <p:nvPr/>
        </p:nvSpPr>
        <p:spPr>
          <a:xfrm>
            <a:off x="10229494" y="2737856"/>
            <a:ext cx="1624104" cy="892306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500" b="1" spc="-120" dirty="0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5</a:t>
            </a:r>
            <a:r>
              <a:rPr kumimoji="1" lang="ko-Kore-KR" altLang="en-US" sz="1500" b="1" spc="-120" dirty="0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개의 </a:t>
            </a:r>
            <a:r>
              <a:rPr kumimoji="1" lang="en-US" altLang="ko-Kore-KR" sz="1500" b="1" spc="-120" dirty="0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Fold</a:t>
            </a:r>
            <a:r>
              <a:rPr kumimoji="1" lang="ko-Kore-KR" altLang="en-US" sz="1500" b="1" spc="-120" dirty="0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의 </a:t>
            </a:r>
            <a:endParaRPr kumimoji="1" lang="en-US" altLang="ko-Kore-KR" sz="1500" b="1" spc="-120" dirty="0">
              <a:solidFill>
                <a:srgbClr val="000000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  <a:p>
            <a:pPr algn="ctr"/>
            <a:r>
              <a:rPr kumimoji="1" lang="ko-Kore-KR" altLang="en-US" sz="1500" b="1" spc="-120" dirty="0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평균 </a:t>
            </a:r>
            <a:r>
              <a:rPr kumimoji="1" lang="en-US" altLang="ko-Kore-KR" sz="1500" b="1" spc="-120" dirty="0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RMSE </a:t>
            </a:r>
            <a:r>
              <a:rPr kumimoji="1" lang="ko-Kore-KR" altLang="en-US" sz="1500" b="1" spc="-120" dirty="0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계산</a:t>
            </a:r>
            <a:endParaRPr kumimoji="1" lang="ko-Kore-KR" altLang="en-US" sz="1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E3E720-B3A3-5C26-96F6-5121134D88F1}"/>
              </a:ext>
            </a:extLst>
          </p:cNvPr>
          <p:cNvSpPr txBox="1"/>
          <p:nvPr/>
        </p:nvSpPr>
        <p:spPr>
          <a:xfrm>
            <a:off x="8806252" y="3931776"/>
            <a:ext cx="2933175" cy="782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-1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=&gt;</a:t>
            </a:r>
            <a:r>
              <a:rPr kumimoji="1" lang="ko-KR" altLang="en-US" sz="2000" b="1" spc="-120" dirty="0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1" lang="en-US" altLang="ko-KR" sz="2000" b="1" spc="-120" dirty="0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Generalization </a:t>
            </a:r>
            <a:r>
              <a:rPr kumimoji="1" lang="ko-KR" altLang="en-US" sz="2000" b="1" spc="-120" dirty="0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효과 기대 </a:t>
            </a:r>
            <a:r>
              <a:rPr kumimoji="1" lang="en-US" altLang="ko-KR" sz="2000" b="1" spc="-120" dirty="0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!</a:t>
            </a:r>
            <a:endParaRPr kumimoji="1" lang="en-US" altLang="ko-KR" sz="2000" b="1" i="0" u="none" strike="noStrike" kern="1200" cap="none" spc="-12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315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CDA4595-50A5-D180-3462-110E45BB5FF7}"/>
              </a:ext>
            </a:extLst>
          </p:cNvPr>
          <p:cNvSpPr txBox="1"/>
          <p:nvPr/>
        </p:nvSpPr>
        <p:spPr>
          <a:xfrm>
            <a:off x="288501" y="0"/>
            <a:ext cx="2937471" cy="819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000" b="1" i="0" u="none" strike="noStrike" kern="1200" cap="none" spc="-1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4.2 </a:t>
            </a:r>
            <a:r>
              <a:rPr kumimoji="1" lang="en-US" altLang="ko-KR" sz="3000" b="1" i="0" u="none" strike="noStrike" kern="1200" cap="none" spc="-12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Optuna</a:t>
            </a:r>
            <a:r>
              <a:rPr kumimoji="1" lang="en-US" altLang="ko-KR" sz="3000" b="1" i="0" u="none" strike="noStrike" kern="1200" cap="none" spc="-1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- LGBM</a:t>
            </a: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44FD558F-2230-CADC-972A-B0CDDFCA7F7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75" y="6435090"/>
            <a:ext cx="1166079" cy="170646"/>
          </a:xfrm>
          <a:prstGeom prst="rect">
            <a:avLst/>
          </a:prstGeom>
        </p:spPr>
      </p:pic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D604B9F1-1CA4-0767-4072-3ECAE7922998}"/>
              </a:ext>
            </a:extLst>
          </p:cNvPr>
          <p:cNvCxnSpPr/>
          <p:nvPr/>
        </p:nvCxnSpPr>
        <p:spPr>
          <a:xfrm>
            <a:off x="371475" y="260350"/>
            <a:ext cx="114490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래픽 1">
            <a:extLst>
              <a:ext uri="{FF2B5EF4-FFF2-40B4-BE49-F238E27FC236}">
                <a16:creationId xmlns:a16="http://schemas.microsoft.com/office/drawing/2014/main" id="{E745DD13-BAD6-4DD0-36A5-6F5B48EB273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75" y="6435090"/>
            <a:ext cx="1166079" cy="170646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FC4F20AE-7DC7-46F3-0D6E-A6DA6520B12C}"/>
              </a:ext>
            </a:extLst>
          </p:cNvPr>
          <p:cNvGrpSpPr/>
          <p:nvPr/>
        </p:nvGrpSpPr>
        <p:grpSpPr>
          <a:xfrm>
            <a:off x="288501" y="1376858"/>
            <a:ext cx="3432161" cy="4866286"/>
            <a:chOff x="288501" y="893381"/>
            <a:chExt cx="3432161" cy="5349763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1A40FC66-3C48-69A3-BF9A-1BE620FF8896}"/>
                </a:ext>
              </a:extLst>
            </p:cNvPr>
            <p:cNvSpPr/>
            <p:nvPr/>
          </p:nvSpPr>
          <p:spPr>
            <a:xfrm>
              <a:off x="371475" y="1098002"/>
              <a:ext cx="3267182" cy="424824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1800" b="1" i="0" u="none" strike="noStrike" kern="1200" cap="none" spc="-12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anumSquare ExtraBold" panose="020B0600000101010101" pitchFamily="34" charset="-127"/>
                  <a:ea typeface="NanumSquare ExtraBold" panose="020B0600000101010101" pitchFamily="34" charset="-127"/>
                  <a:cs typeface="+mn-cs"/>
                </a:rPr>
                <a:t>Objective</a:t>
              </a:r>
              <a:endParaRPr kumimoji="1" lang="ko-Kore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4" name="모서리가 둥근 직사각형 3">
              <a:extLst>
                <a:ext uri="{FF2B5EF4-FFF2-40B4-BE49-F238E27FC236}">
                  <a16:creationId xmlns:a16="http://schemas.microsoft.com/office/drawing/2014/main" id="{98083D35-EEF9-BC90-E39C-D6A440F78B33}"/>
                </a:ext>
              </a:extLst>
            </p:cNvPr>
            <p:cNvSpPr/>
            <p:nvPr/>
          </p:nvSpPr>
          <p:spPr>
            <a:xfrm>
              <a:off x="371475" y="1664490"/>
              <a:ext cx="3267182" cy="424824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b="1" spc="-120" dirty="0" err="1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Num_leaves</a:t>
              </a:r>
              <a:endParaRPr kumimoji="1" lang="ko-Kore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CDC3080-BF97-2E8C-3236-A817C4317858}"/>
                </a:ext>
              </a:extLst>
            </p:cNvPr>
            <p:cNvSpPr/>
            <p:nvPr/>
          </p:nvSpPr>
          <p:spPr>
            <a:xfrm>
              <a:off x="371475" y="2233441"/>
              <a:ext cx="3267182" cy="424824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1800" b="1" i="0" u="none" strike="noStrike" kern="1200" cap="none" spc="-12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anumSquare ExtraBold" panose="020B0600000101010101" pitchFamily="34" charset="-127"/>
                  <a:ea typeface="NanumSquare ExtraBold" panose="020B0600000101010101" pitchFamily="34" charset="-127"/>
                  <a:cs typeface="+mn-cs"/>
                </a:rPr>
                <a:t>Learning_rate</a:t>
              </a:r>
              <a:endParaRPr kumimoji="1" lang="ko-Kore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376BA057-D636-E89B-E177-A65B484B375B}"/>
                </a:ext>
              </a:extLst>
            </p:cNvPr>
            <p:cNvSpPr/>
            <p:nvPr/>
          </p:nvSpPr>
          <p:spPr>
            <a:xfrm>
              <a:off x="371475" y="2805069"/>
              <a:ext cx="3267182" cy="424824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1800" b="1" i="0" u="none" strike="noStrike" kern="1200" cap="none" spc="-12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anumSquare ExtraBold" panose="020B0600000101010101" pitchFamily="34" charset="-127"/>
                  <a:ea typeface="NanumSquare ExtraBold" panose="020B0600000101010101" pitchFamily="34" charset="-127"/>
                  <a:cs typeface="+mn-cs"/>
                </a:rPr>
                <a:t>Subsample</a:t>
              </a:r>
              <a:endParaRPr kumimoji="1" lang="ko-Kore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1DD2C315-EC27-0B17-35C9-B310E9B3D00E}"/>
                </a:ext>
              </a:extLst>
            </p:cNvPr>
            <p:cNvSpPr/>
            <p:nvPr/>
          </p:nvSpPr>
          <p:spPr>
            <a:xfrm>
              <a:off x="371475" y="3373814"/>
              <a:ext cx="3267182" cy="424824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1800" b="1" i="0" u="none" strike="noStrike" kern="1200" cap="none" spc="-12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anumSquare ExtraBold" panose="020B0600000101010101" pitchFamily="34" charset="-127"/>
                  <a:ea typeface="NanumSquare ExtraBold" panose="020B0600000101010101" pitchFamily="34" charset="-127"/>
                  <a:cs typeface="+mn-cs"/>
                </a:rPr>
                <a:t>N_estimators</a:t>
              </a:r>
              <a:endParaRPr kumimoji="1" lang="ko-Kore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029DBCE-ECE1-2372-2B65-8A6A66E84A75}"/>
                </a:ext>
              </a:extLst>
            </p:cNvPr>
            <p:cNvSpPr/>
            <p:nvPr/>
          </p:nvSpPr>
          <p:spPr>
            <a:xfrm>
              <a:off x="371475" y="3945442"/>
              <a:ext cx="3267182" cy="424824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1800" b="1" i="0" u="none" strike="noStrike" kern="1200" cap="none" spc="-12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anumSquare ExtraBold" panose="020B0600000101010101" pitchFamily="34" charset="-127"/>
                  <a:ea typeface="NanumSquare ExtraBold" panose="020B0600000101010101" pitchFamily="34" charset="-127"/>
                  <a:cs typeface="+mn-cs"/>
                </a:rPr>
                <a:t>Max_depth</a:t>
              </a:r>
              <a:endParaRPr kumimoji="1" lang="ko-Kore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9F58FF54-FB56-621F-0302-4CDE5335A152}"/>
                </a:ext>
              </a:extLst>
            </p:cNvPr>
            <p:cNvSpPr/>
            <p:nvPr/>
          </p:nvSpPr>
          <p:spPr>
            <a:xfrm>
              <a:off x="371475" y="4517070"/>
              <a:ext cx="3267182" cy="424824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b="1" spc="-120" dirty="0" err="1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Reg_alpha</a:t>
              </a:r>
              <a:endParaRPr kumimoji="1" lang="ko-Kore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id="{6DBB76C7-AB3A-2CE0-AB78-183AC450631E}"/>
                </a:ext>
              </a:extLst>
            </p:cNvPr>
            <p:cNvSpPr/>
            <p:nvPr/>
          </p:nvSpPr>
          <p:spPr>
            <a:xfrm>
              <a:off x="371475" y="5088698"/>
              <a:ext cx="3267182" cy="424824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b="1" spc="-120" dirty="0" err="1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Reg_lambda</a:t>
              </a:r>
              <a:endParaRPr kumimoji="1" lang="ko-Kore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627384AE-0433-11E7-6FAE-A327B65C4F23}"/>
                </a:ext>
              </a:extLst>
            </p:cNvPr>
            <p:cNvSpPr/>
            <p:nvPr/>
          </p:nvSpPr>
          <p:spPr>
            <a:xfrm>
              <a:off x="371475" y="5660326"/>
              <a:ext cx="3267182" cy="424824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1800" b="1" i="0" u="none" strike="noStrike" kern="1200" cap="none" spc="-12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anumSquare ExtraBold" panose="020B0600000101010101" pitchFamily="34" charset="-127"/>
                  <a:ea typeface="NanumSquare ExtraBold" panose="020B0600000101010101" pitchFamily="34" charset="-127"/>
                  <a:cs typeface="+mn-cs"/>
                </a:rPr>
                <a:t>Min_child_samples</a:t>
              </a:r>
              <a:endParaRPr kumimoji="1" lang="ko-Kore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30B433F-A956-A4AB-4418-374393F8F76D}"/>
                </a:ext>
              </a:extLst>
            </p:cNvPr>
            <p:cNvSpPr/>
            <p:nvPr/>
          </p:nvSpPr>
          <p:spPr>
            <a:xfrm>
              <a:off x="288501" y="893381"/>
              <a:ext cx="3432161" cy="5349763"/>
            </a:xfrm>
            <a:prstGeom prst="rect">
              <a:avLst/>
            </a:prstGeom>
            <a:noFill/>
            <a:ln w="539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4E2FB42-8F8C-1EE8-523F-F665BBB961C4}"/>
              </a:ext>
            </a:extLst>
          </p:cNvPr>
          <p:cNvGrpSpPr/>
          <p:nvPr/>
        </p:nvGrpSpPr>
        <p:grpSpPr>
          <a:xfrm>
            <a:off x="4256640" y="1376858"/>
            <a:ext cx="3432161" cy="4884249"/>
            <a:chOff x="4256640" y="911344"/>
            <a:chExt cx="3432161" cy="5349763"/>
          </a:xfrm>
        </p:grpSpPr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B479E905-2EB7-1F7A-D2F5-C8EB72453FB8}"/>
                </a:ext>
              </a:extLst>
            </p:cNvPr>
            <p:cNvSpPr/>
            <p:nvPr/>
          </p:nvSpPr>
          <p:spPr>
            <a:xfrm>
              <a:off x="4339130" y="1098002"/>
              <a:ext cx="3267182" cy="424824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ore-KR" altLang="en-US" sz="1500" b="1" i="0" u="none" strike="noStrike" kern="1200" cap="none" spc="-12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anumSquare ExtraBold" panose="020B0600000101010101" pitchFamily="34" charset="-127"/>
                  <a:ea typeface="NanumSquare ExtraBold" panose="020B0600000101010101" pitchFamily="34" charset="-127"/>
                  <a:cs typeface="+mn-cs"/>
                </a:rPr>
                <a:t>최소화하려는 목적함수</a:t>
              </a:r>
              <a:r>
                <a:rPr kumimoji="1" lang="en-US" altLang="ko-Kore-KR" sz="1500" b="1" i="0" u="none" strike="noStrike" kern="1200" cap="none" spc="-12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anumSquare ExtraBold" panose="020B0600000101010101" pitchFamily="34" charset="-127"/>
                  <a:ea typeface="NanumSquare ExtraBold" panose="020B0600000101010101" pitchFamily="34" charset="-127"/>
                  <a:cs typeface="+mn-cs"/>
                </a:rPr>
                <a:t>(</a:t>
              </a:r>
              <a:r>
                <a:rPr kumimoji="1" lang="ko-Kore-KR" altLang="en-US" sz="1500" b="1" i="0" u="none" strike="noStrike" kern="1200" cap="none" spc="-12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anumSquare ExtraBold" panose="020B0600000101010101" pitchFamily="34" charset="-127"/>
                  <a:ea typeface="NanumSquare ExtraBold" panose="020B0600000101010101" pitchFamily="34" charset="-127"/>
                  <a:cs typeface="+mn-cs"/>
                </a:rPr>
                <a:t>지표</a:t>
              </a:r>
              <a:r>
                <a:rPr kumimoji="1" lang="en-US" altLang="ko-Kore-KR" sz="1500" b="1" i="0" u="none" strike="noStrike" kern="1200" cap="none" spc="-12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anumSquare ExtraBold" panose="020B0600000101010101" pitchFamily="34" charset="-127"/>
                  <a:ea typeface="NanumSquare ExtraBold" panose="020B0600000101010101" pitchFamily="34" charset="-127"/>
                  <a:cs typeface="+mn-cs"/>
                </a:rPr>
                <a:t>)</a:t>
              </a:r>
              <a:endParaRPr kumimoji="1" lang="ko-Kore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id="{E06FF028-1695-9BE6-D2E4-F95721A14B68}"/>
                </a:ext>
              </a:extLst>
            </p:cNvPr>
            <p:cNvSpPr/>
            <p:nvPr/>
          </p:nvSpPr>
          <p:spPr>
            <a:xfrm>
              <a:off x="4339130" y="1664490"/>
              <a:ext cx="3267182" cy="424824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ore-KR" altLang="en-US" sz="1500" b="1" spc="-120" dirty="0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트리의 최대 </a:t>
              </a:r>
              <a:r>
                <a:rPr kumimoji="1" lang="en-US" altLang="ko-Kore-KR" sz="1500" b="1" spc="-120" dirty="0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leaf </a:t>
              </a:r>
              <a:r>
                <a:rPr kumimoji="1" lang="ko-Kore-KR" altLang="en-US" sz="1500" b="1" spc="-120" dirty="0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개수</a:t>
              </a:r>
              <a:endParaRPr kumimoji="1" lang="ko-Kore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id="{08FE02B5-2204-A504-815A-CC0FA0FDB70D}"/>
                </a:ext>
              </a:extLst>
            </p:cNvPr>
            <p:cNvSpPr/>
            <p:nvPr/>
          </p:nvSpPr>
          <p:spPr>
            <a:xfrm>
              <a:off x="4339130" y="2233441"/>
              <a:ext cx="3267182" cy="424824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ore-KR" altLang="en-US" sz="1500" b="1" i="0" u="none" strike="noStrike" kern="1200" cap="none" spc="-12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anumSquare ExtraBold" panose="020B0600000101010101" pitchFamily="34" charset="-127"/>
                  <a:ea typeface="NanumSquare ExtraBold" panose="020B0600000101010101" pitchFamily="34" charset="-127"/>
                  <a:cs typeface="+mn-cs"/>
                </a:rPr>
                <a:t>학습률</a:t>
              </a:r>
              <a:r>
                <a:rPr kumimoji="1" lang="en-US" altLang="ko-Kore-KR" sz="1500" b="1" i="0" u="none" strike="noStrike" kern="1200" cap="none" spc="-12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anumSquare ExtraBold" panose="020B0600000101010101" pitchFamily="34" charset="-127"/>
                  <a:ea typeface="NanumSquare ExtraBold" panose="020B0600000101010101" pitchFamily="34" charset="-127"/>
                  <a:cs typeface="+mn-cs"/>
                </a:rPr>
                <a:t>, </a:t>
              </a:r>
              <a:r>
                <a:rPr kumimoji="1" lang="ko-Kore-KR" altLang="en-US" sz="1500" b="1" i="0" u="none" strike="noStrike" kern="1200" cap="none" spc="-12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anumSquare ExtraBold" panose="020B0600000101010101" pitchFamily="34" charset="-127"/>
                  <a:ea typeface="NanumSquare ExtraBold" panose="020B0600000101010101" pitchFamily="34" charset="-127"/>
                  <a:cs typeface="+mn-cs"/>
                </a:rPr>
                <a:t>가중치 업데이트</a:t>
              </a:r>
              <a:endParaRPr kumimoji="1" lang="ko-Kore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17" name="모서리가 둥근 직사각형 16">
              <a:extLst>
                <a:ext uri="{FF2B5EF4-FFF2-40B4-BE49-F238E27FC236}">
                  <a16:creationId xmlns:a16="http://schemas.microsoft.com/office/drawing/2014/main" id="{197E64C8-DD4C-296E-BE68-FD536799C149}"/>
                </a:ext>
              </a:extLst>
            </p:cNvPr>
            <p:cNvSpPr/>
            <p:nvPr/>
          </p:nvSpPr>
          <p:spPr>
            <a:xfrm>
              <a:off x="4339130" y="2805069"/>
              <a:ext cx="3267182" cy="424824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ore-KR" altLang="en-US" sz="1500" b="1" spc="-120" dirty="0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학습할 데이터 샘플링 비율</a:t>
              </a:r>
              <a:endParaRPr kumimoji="1" lang="ko-Kore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6992187A-D2D7-F2F1-EFFF-7123543A64E9}"/>
                </a:ext>
              </a:extLst>
            </p:cNvPr>
            <p:cNvSpPr/>
            <p:nvPr/>
          </p:nvSpPr>
          <p:spPr>
            <a:xfrm>
              <a:off x="4339130" y="3373814"/>
              <a:ext cx="3267182" cy="424824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ore-KR" altLang="en-US" sz="1500" b="1" i="0" u="none" strike="noStrike" kern="1200" cap="none" spc="-12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anumSquare ExtraBold" panose="020B0600000101010101" pitchFamily="34" charset="-127"/>
                  <a:ea typeface="NanumSquare ExtraBold" panose="020B0600000101010101" pitchFamily="34" charset="-127"/>
                  <a:cs typeface="+mn-cs"/>
                </a:rPr>
                <a:t>트리의 개수</a:t>
              </a:r>
              <a:endParaRPr kumimoji="1" lang="ko-Kore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0AF6CC-01CD-2280-5E48-78E0AC3DBE88}"/>
                </a:ext>
              </a:extLst>
            </p:cNvPr>
            <p:cNvSpPr/>
            <p:nvPr/>
          </p:nvSpPr>
          <p:spPr>
            <a:xfrm>
              <a:off x="4339130" y="3945442"/>
              <a:ext cx="3267182" cy="424824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ore-KR" altLang="en-US" sz="1500" b="1" i="0" u="none" strike="noStrike" kern="1200" cap="none" spc="-12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anumSquare ExtraBold" panose="020B0600000101010101" pitchFamily="34" charset="-127"/>
                  <a:ea typeface="NanumSquare ExtraBold" panose="020B0600000101010101" pitchFamily="34" charset="-127"/>
                  <a:cs typeface="+mn-cs"/>
                </a:rPr>
                <a:t>트리의 최대 깊이</a:t>
              </a:r>
              <a:endParaRPr kumimoji="1" lang="ko-Kore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id="{62368F82-F538-132F-7512-95BD2A0B58B2}"/>
                </a:ext>
              </a:extLst>
            </p:cNvPr>
            <p:cNvSpPr/>
            <p:nvPr/>
          </p:nvSpPr>
          <p:spPr>
            <a:xfrm>
              <a:off x="4339130" y="4517070"/>
              <a:ext cx="3267182" cy="424824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1500" b="1" spc="-120" dirty="0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L1 </a:t>
              </a:r>
              <a:r>
                <a:rPr kumimoji="1" lang="ko-Kore-KR" altLang="en-US" sz="1500" b="1" spc="-120" dirty="0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정규화 강도</a:t>
              </a:r>
              <a:endParaRPr kumimoji="1" lang="ko-Kore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21" name="모서리가 둥근 직사각형 20">
              <a:extLst>
                <a:ext uri="{FF2B5EF4-FFF2-40B4-BE49-F238E27FC236}">
                  <a16:creationId xmlns:a16="http://schemas.microsoft.com/office/drawing/2014/main" id="{526964C2-3589-50B9-51C0-8EA6E3AE4B1D}"/>
                </a:ext>
              </a:extLst>
            </p:cNvPr>
            <p:cNvSpPr/>
            <p:nvPr/>
          </p:nvSpPr>
          <p:spPr>
            <a:xfrm>
              <a:off x="4339130" y="5088698"/>
              <a:ext cx="3267182" cy="424824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1500" b="1" i="0" u="none" strike="noStrike" kern="1200" cap="none" spc="-12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anumSquare ExtraBold" panose="020B0600000101010101" pitchFamily="34" charset="-127"/>
                  <a:ea typeface="NanumSquare ExtraBold" panose="020B0600000101010101" pitchFamily="34" charset="-127"/>
                  <a:cs typeface="+mn-cs"/>
                </a:rPr>
                <a:t>L2 </a:t>
              </a:r>
              <a:r>
                <a:rPr kumimoji="1" lang="ko-Kore-KR" altLang="en-US" sz="1500" b="1" i="0" u="none" strike="noStrike" kern="1200" cap="none" spc="-12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anumSquare ExtraBold" panose="020B0600000101010101" pitchFamily="34" charset="-127"/>
                  <a:ea typeface="NanumSquare ExtraBold" panose="020B0600000101010101" pitchFamily="34" charset="-127"/>
                  <a:cs typeface="+mn-cs"/>
                </a:rPr>
                <a:t>정규화 강도</a:t>
              </a:r>
              <a:endParaRPr kumimoji="1" lang="ko-Kore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id="{2E7A07AE-ED27-10A7-7D98-8ABD7C914AD3}"/>
                </a:ext>
              </a:extLst>
            </p:cNvPr>
            <p:cNvSpPr/>
            <p:nvPr/>
          </p:nvSpPr>
          <p:spPr>
            <a:xfrm>
              <a:off x="4339130" y="5653712"/>
              <a:ext cx="3267182" cy="424824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1500" b="1" i="0" u="none" strike="noStrike" kern="1200" cap="none" spc="-12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anumSquare ExtraBold" panose="020B0600000101010101" pitchFamily="34" charset="-127"/>
                  <a:ea typeface="NanumSquare ExtraBold" panose="020B0600000101010101" pitchFamily="34" charset="-127"/>
                  <a:cs typeface="+mn-cs"/>
                </a:rPr>
                <a:t>Leaf </a:t>
              </a:r>
              <a:r>
                <a:rPr kumimoji="1" lang="ko-Kore-KR" altLang="en-US" sz="1500" b="1" i="0" u="none" strike="noStrike" kern="1200" cap="none" spc="-12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anumSquare ExtraBold" panose="020B0600000101010101" pitchFamily="34" charset="-127"/>
                  <a:ea typeface="NanumSquare ExtraBold" panose="020B0600000101010101" pitchFamily="34" charset="-127"/>
                  <a:cs typeface="+mn-cs"/>
                </a:rPr>
                <a:t>노드의 필요한 최소 샘플 수</a:t>
              </a:r>
              <a:endParaRPr kumimoji="1" lang="ko-Kore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1A59A04-D087-8CF3-3209-21F676EC8FA9}"/>
                </a:ext>
              </a:extLst>
            </p:cNvPr>
            <p:cNvSpPr/>
            <p:nvPr/>
          </p:nvSpPr>
          <p:spPr>
            <a:xfrm>
              <a:off x="4256640" y="911344"/>
              <a:ext cx="3432161" cy="5349763"/>
            </a:xfrm>
            <a:prstGeom prst="rect">
              <a:avLst/>
            </a:prstGeom>
            <a:noFill/>
            <a:ln w="539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5C0C447-E1AB-3859-815C-8B92C2DCC6D6}"/>
              </a:ext>
            </a:extLst>
          </p:cNvPr>
          <p:cNvGrpSpPr/>
          <p:nvPr/>
        </p:nvGrpSpPr>
        <p:grpSpPr>
          <a:xfrm>
            <a:off x="8318889" y="1358893"/>
            <a:ext cx="3432161" cy="4884250"/>
            <a:chOff x="8318889" y="893380"/>
            <a:chExt cx="3432161" cy="5349763"/>
          </a:xfrm>
        </p:grpSpPr>
        <p:sp>
          <p:nvSpPr>
            <p:cNvPr id="22" name="모서리가 둥근 직사각형 21">
              <a:extLst>
                <a:ext uri="{FF2B5EF4-FFF2-40B4-BE49-F238E27FC236}">
                  <a16:creationId xmlns:a16="http://schemas.microsoft.com/office/drawing/2014/main" id="{206B4F88-30BD-91DE-69D5-D33605E38B24}"/>
                </a:ext>
              </a:extLst>
            </p:cNvPr>
            <p:cNvSpPr/>
            <p:nvPr/>
          </p:nvSpPr>
          <p:spPr>
            <a:xfrm>
              <a:off x="8401379" y="1098002"/>
              <a:ext cx="3267182" cy="424824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1500" b="1" i="0" u="none" strike="noStrike" kern="1200" cap="none" spc="-12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anumSquare ExtraBold" panose="020B0600000101010101" pitchFamily="34" charset="-127"/>
                  <a:ea typeface="NanumSquare ExtraBold" panose="020B0600000101010101" pitchFamily="34" charset="-127"/>
                  <a:cs typeface="+mn-cs"/>
                </a:rPr>
                <a:t>RMSE </a:t>
              </a:r>
              <a:r>
                <a:rPr kumimoji="1" lang="ko-Kore-KR" altLang="en-US" sz="1500" b="1" i="0" u="none" strike="noStrike" kern="1200" cap="none" spc="-12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anumSquare ExtraBold" panose="020B0600000101010101" pitchFamily="34" charset="-127"/>
                  <a:ea typeface="NanumSquare ExtraBold" panose="020B0600000101010101" pitchFamily="34" charset="-127"/>
                  <a:cs typeface="+mn-cs"/>
                </a:rPr>
                <a:t>사용</a:t>
              </a:r>
              <a:endParaRPr kumimoji="1" lang="ko-Kore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23" name="모서리가 둥근 직사각형 22">
              <a:extLst>
                <a:ext uri="{FF2B5EF4-FFF2-40B4-BE49-F238E27FC236}">
                  <a16:creationId xmlns:a16="http://schemas.microsoft.com/office/drawing/2014/main" id="{2FFB80F0-C8DB-326E-D874-34AB8FBD5789}"/>
                </a:ext>
              </a:extLst>
            </p:cNvPr>
            <p:cNvSpPr/>
            <p:nvPr/>
          </p:nvSpPr>
          <p:spPr>
            <a:xfrm>
              <a:off x="8401379" y="1664490"/>
              <a:ext cx="3267182" cy="424824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500" b="1" spc="-120" dirty="0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2 ~ 100 </a:t>
              </a:r>
              <a:r>
                <a:rPr kumimoji="1" lang="ko-KR" altLang="en-US" sz="1500" b="1" spc="-120" dirty="0" err="1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으로</a:t>
              </a:r>
              <a:r>
                <a:rPr kumimoji="1" lang="ko-KR" altLang="en-US" sz="1500" b="1" spc="-120" dirty="0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 설정</a:t>
              </a:r>
              <a:endParaRPr kumimoji="1" lang="ko-Kore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24" name="모서리가 둥근 직사각형 23">
              <a:extLst>
                <a:ext uri="{FF2B5EF4-FFF2-40B4-BE49-F238E27FC236}">
                  <a16:creationId xmlns:a16="http://schemas.microsoft.com/office/drawing/2014/main" id="{E5986D49-DD97-CD56-350E-5D74A512005E}"/>
                </a:ext>
              </a:extLst>
            </p:cNvPr>
            <p:cNvSpPr/>
            <p:nvPr/>
          </p:nvSpPr>
          <p:spPr>
            <a:xfrm>
              <a:off x="8401379" y="2233441"/>
              <a:ext cx="3267182" cy="424824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1500" b="1" i="0" u="none" strike="noStrike" kern="1200" cap="none" spc="-12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anumSquare ExtraBold" panose="020B0600000101010101" pitchFamily="34" charset="-127"/>
                  <a:ea typeface="NanumSquare ExtraBold" panose="020B0600000101010101" pitchFamily="34" charset="-127"/>
                  <a:cs typeface="+mn-cs"/>
                </a:rPr>
                <a:t>0.</a:t>
              </a:r>
              <a:r>
                <a:rPr kumimoji="1" lang="en-US" altLang="ko-KR" sz="1500" b="1" i="0" u="none" strike="noStrike" kern="1200" cap="none" spc="-12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anumSquare ExtraBold" panose="020B0600000101010101" pitchFamily="34" charset="-127"/>
                  <a:ea typeface="NanumSquare ExtraBold" panose="020B0600000101010101" pitchFamily="34" charset="-127"/>
                  <a:cs typeface="+mn-cs"/>
                </a:rPr>
                <a:t>00</a:t>
              </a:r>
              <a:r>
                <a:rPr kumimoji="1" lang="en-US" altLang="ko-Kore-KR" sz="1500" b="1" i="0" u="none" strike="noStrike" kern="1200" cap="none" spc="-12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anumSquare ExtraBold" panose="020B0600000101010101" pitchFamily="34" charset="-127"/>
                  <a:ea typeface="NanumSquare ExtraBold" panose="020B0600000101010101" pitchFamily="34" charset="-127"/>
                  <a:cs typeface="+mn-cs"/>
                </a:rPr>
                <a:t>01 ~ 0.</a:t>
              </a:r>
              <a:r>
                <a:rPr kumimoji="1" lang="en-US" altLang="ko-KR" sz="1500" b="1" i="0" u="none" strike="noStrike" kern="1200" cap="none" spc="-12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anumSquare ExtraBold" panose="020B0600000101010101" pitchFamily="34" charset="-127"/>
                  <a:ea typeface="NanumSquare ExtraBold" panose="020B0600000101010101" pitchFamily="34" charset="-127"/>
                  <a:cs typeface="+mn-cs"/>
                </a:rPr>
                <a:t>0</a:t>
              </a:r>
              <a:r>
                <a:rPr kumimoji="1" lang="en-US" altLang="ko-KR" sz="1500" b="1" spc="-120" dirty="0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7</a:t>
              </a:r>
              <a:r>
                <a:rPr kumimoji="1" lang="en-US" altLang="ko-Kore-KR" sz="1500" b="1" i="0" u="none" strike="noStrike" kern="1200" cap="none" spc="-12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anumSquare ExtraBold" panose="020B0600000101010101" pitchFamily="34" charset="-127"/>
                  <a:ea typeface="NanumSquare ExtraBold" panose="020B0600000101010101" pitchFamily="34" charset="-127"/>
                  <a:cs typeface="+mn-cs"/>
                </a:rPr>
                <a:t> </a:t>
              </a:r>
              <a:r>
                <a:rPr kumimoji="1" lang="ko-Kore-KR" altLang="en-US" sz="1500" b="1" i="0" u="none" strike="noStrike" kern="1200" cap="none" spc="-12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anumSquare ExtraBold" panose="020B0600000101010101" pitchFamily="34" charset="-127"/>
                  <a:ea typeface="NanumSquare ExtraBold" panose="020B0600000101010101" pitchFamily="34" charset="-127"/>
                  <a:cs typeface="+mn-cs"/>
                </a:rPr>
                <a:t>까지의 범위 설정</a:t>
              </a:r>
              <a:endParaRPr kumimoji="1" lang="ko-Kore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id="{3282D06F-FB47-068C-785E-E6952F399241}"/>
                </a:ext>
              </a:extLst>
            </p:cNvPr>
            <p:cNvSpPr/>
            <p:nvPr/>
          </p:nvSpPr>
          <p:spPr>
            <a:xfrm>
              <a:off x="8401379" y="2805069"/>
              <a:ext cx="3267182" cy="424824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500" b="1" i="0" u="none" strike="noStrike" kern="1200" cap="none" spc="-12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anumSquare ExtraBold" panose="020B0600000101010101" pitchFamily="34" charset="-127"/>
                  <a:ea typeface="NanumSquare ExtraBold" panose="020B0600000101010101" pitchFamily="34" charset="-127"/>
                  <a:cs typeface="+mn-cs"/>
                </a:rPr>
                <a:t>0.5 ~ 1 </a:t>
              </a:r>
              <a:r>
                <a:rPr kumimoji="1" lang="ko-KR" altLang="en-US" sz="1500" b="1" i="0" u="none" strike="noStrike" kern="1200" cap="none" spc="-12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anumSquare ExtraBold" panose="020B0600000101010101" pitchFamily="34" charset="-127"/>
                  <a:ea typeface="NanumSquare ExtraBold" panose="020B0600000101010101" pitchFamily="34" charset="-127"/>
                  <a:cs typeface="+mn-cs"/>
                </a:rPr>
                <a:t>까지의 범위 설정</a:t>
              </a:r>
              <a:endParaRPr kumimoji="1" lang="ko-Kore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26" name="모서리가 둥근 직사각형 25">
              <a:extLst>
                <a:ext uri="{FF2B5EF4-FFF2-40B4-BE49-F238E27FC236}">
                  <a16:creationId xmlns:a16="http://schemas.microsoft.com/office/drawing/2014/main" id="{328D1C47-5F6F-F915-3B7A-6EA4C2499BFF}"/>
                </a:ext>
              </a:extLst>
            </p:cNvPr>
            <p:cNvSpPr/>
            <p:nvPr/>
          </p:nvSpPr>
          <p:spPr>
            <a:xfrm>
              <a:off x="8401379" y="3373814"/>
              <a:ext cx="3267182" cy="424824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500" b="1" i="0" u="none" strike="noStrike" kern="1200" cap="none" spc="-12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anumSquare ExtraBold" panose="020B0600000101010101" pitchFamily="34" charset="-127"/>
                  <a:ea typeface="NanumSquare ExtraBold" panose="020B0600000101010101" pitchFamily="34" charset="-127"/>
                  <a:cs typeface="+mn-cs"/>
                </a:rPr>
                <a:t>10 ~ 500 </a:t>
              </a:r>
              <a:r>
                <a:rPr kumimoji="1" lang="ko-KR" altLang="en-US" sz="1500" b="1" i="0" u="none" strike="noStrike" kern="1200" cap="none" spc="-12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anumSquare ExtraBold" panose="020B0600000101010101" pitchFamily="34" charset="-127"/>
                  <a:ea typeface="NanumSquare ExtraBold" panose="020B0600000101010101" pitchFamily="34" charset="-127"/>
                  <a:cs typeface="+mn-cs"/>
                </a:rPr>
                <a:t>으로</a:t>
              </a:r>
              <a:r>
                <a:rPr kumimoji="1" lang="ko-KR" altLang="en-US" sz="1500" b="1" i="0" u="none" strike="noStrike" kern="1200" cap="none" spc="-12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anumSquare ExtraBold" panose="020B0600000101010101" pitchFamily="34" charset="-127"/>
                  <a:ea typeface="NanumSquare ExtraBold" panose="020B0600000101010101" pitchFamily="34" charset="-127"/>
                  <a:cs typeface="+mn-cs"/>
                </a:rPr>
                <a:t> 설정 </a:t>
              </a:r>
              <a:endParaRPr kumimoji="1" lang="ko-Kore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3EA3E3D9-1CD4-1D89-5F76-CF7C5FCDC388}"/>
                </a:ext>
              </a:extLst>
            </p:cNvPr>
            <p:cNvSpPr/>
            <p:nvPr/>
          </p:nvSpPr>
          <p:spPr>
            <a:xfrm>
              <a:off x="8401379" y="3945442"/>
              <a:ext cx="3267182" cy="424824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500" b="1" spc="-120" dirty="0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3</a:t>
              </a:r>
              <a:r>
                <a:rPr kumimoji="1" lang="en-US" altLang="ko-Kore-KR" sz="1500" b="1" i="0" u="none" strike="noStrike" kern="1200" cap="none" spc="-12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anumSquare ExtraBold" panose="020B0600000101010101" pitchFamily="34" charset="-127"/>
                  <a:ea typeface="NanumSquare ExtraBold" panose="020B0600000101010101" pitchFamily="34" charset="-127"/>
                  <a:cs typeface="+mn-cs"/>
                </a:rPr>
                <a:t> </a:t>
              </a:r>
              <a:r>
                <a:rPr kumimoji="1" lang="en-US" altLang="ko-KR" sz="1500" b="1" i="0" u="none" strike="noStrike" kern="1200" cap="none" spc="-12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anumSquare ExtraBold" panose="020B0600000101010101" pitchFamily="34" charset="-127"/>
                  <a:ea typeface="NanumSquare ExtraBold" panose="020B0600000101010101" pitchFamily="34" charset="-127"/>
                  <a:cs typeface="+mn-cs"/>
                </a:rPr>
                <a:t>~</a:t>
              </a:r>
              <a:r>
                <a:rPr kumimoji="1" lang="ko-KR" altLang="en-US" sz="1500" b="1" i="0" u="none" strike="noStrike" kern="1200" cap="none" spc="-12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anumSquare ExtraBold" panose="020B0600000101010101" pitchFamily="34" charset="-127"/>
                  <a:ea typeface="NanumSquare ExtraBold" panose="020B0600000101010101" pitchFamily="34" charset="-127"/>
                  <a:cs typeface="+mn-cs"/>
                </a:rPr>
                <a:t> </a:t>
              </a:r>
              <a:r>
                <a:rPr kumimoji="1" lang="en-US" altLang="ko-KR" sz="1500" b="1" i="0" u="none" strike="noStrike" kern="1200" cap="none" spc="-12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anumSquare ExtraBold" panose="020B0600000101010101" pitchFamily="34" charset="-127"/>
                  <a:ea typeface="NanumSquare ExtraBold" panose="020B0600000101010101" pitchFamily="34" charset="-127"/>
                  <a:cs typeface="+mn-cs"/>
                </a:rPr>
                <a:t>10 </a:t>
              </a:r>
              <a:r>
                <a:rPr kumimoji="1" lang="ko-KR" altLang="en-US" sz="1500" b="1" i="0" u="none" strike="noStrike" kern="1200" cap="none" spc="-12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anumSquare ExtraBold" panose="020B0600000101010101" pitchFamily="34" charset="-127"/>
                  <a:ea typeface="NanumSquare ExtraBold" panose="020B0600000101010101" pitchFamily="34" charset="-127"/>
                  <a:cs typeface="+mn-cs"/>
                </a:rPr>
                <a:t>로 설정</a:t>
              </a:r>
              <a:endParaRPr kumimoji="1" lang="ko-Kore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C3AFCD18-91EF-3141-6422-D4C5138ABFD8}"/>
                </a:ext>
              </a:extLst>
            </p:cNvPr>
            <p:cNvSpPr/>
            <p:nvPr/>
          </p:nvSpPr>
          <p:spPr>
            <a:xfrm>
              <a:off x="8401379" y="4517070"/>
              <a:ext cx="3267182" cy="424824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1500" b="1" i="0" u="none" strike="noStrike" kern="1200" cap="none" spc="-12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anumSquare ExtraBold" panose="020B0600000101010101" pitchFamily="34" charset="-127"/>
                  <a:ea typeface="NanumSquare ExtraBold" panose="020B0600000101010101" pitchFamily="34" charset="-127"/>
                  <a:cs typeface="+mn-cs"/>
                </a:rPr>
                <a:t>0</a:t>
              </a:r>
              <a:r>
                <a:rPr kumimoji="1" lang="ko-Kore-KR" altLang="en-US" sz="1500" b="1" i="0" u="none" strike="noStrike" kern="1200" cap="none" spc="-12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anumSquare ExtraBold" panose="020B0600000101010101" pitchFamily="34" charset="-127"/>
                  <a:ea typeface="NanumSquare ExtraBold" panose="020B0600000101010101" pitchFamily="34" charset="-127"/>
                  <a:cs typeface="+mn-cs"/>
                </a:rPr>
                <a:t>  </a:t>
              </a:r>
              <a:r>
                <a:rPr kumimoji="1" lang="en-US" altLang="ko-Kore-KR" sz="1500" b="1" i="0" u="none" strike="noStrike" kern="1200" cap="none" spc="-12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anumSquare ExtraBold" panose="020B0600000101010101" pitchFamily="34" charset="-127"/>
                  <a:ea typeface="NanumSquare ExtraBold" panose="020B0600000101010101" pitchFamily="34" charset="-127"/>
                  <a:cs typeface="+mn-cs"/>
                </a:rPr>
                <a:t>~  </a:t>
              </a:r>
              <a:r>
                <a:rPr kumimoji="1" lang="en-US" altLang="ko-KR" sz="1500" b="1" spc="-120" dirty="0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1 </a:t>
              </a:r>
              <a:r>
                <a:rPr kumimoji="1" lang="ko-KR" altLang="en-US" sz="1500" b="1" i="0" u="none" strike="noStrike" kern="1200" cap="none" spc="-12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anumSquare ExtraBold" panose="020B0600000101010101" pitchFamily="34" charset="-127"/>
                  <a:ea typeface="NanumSquare ExtraBold" panose="020B0600000101010101" pitchFamily="34" charset="-127"/>
                  <a:cs typeface="+mn-cs"/>
                </a:rPr>
                <a:t>로 설정</a:t>
              </a:r>
              <a:endParaRPr kumimoji="1" lang="ko-Kore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29" name="모서리가 둥근 직사각형 28">
              <a:extLst>
                <a:ext uri="{FF2B5EF4-FFF2-40B4-BE49-F238E27FC236}">
                  <a16:creationId xmlns:a16="http://schemas.microsoft.com/office/drawing/2014/main" id="{99D0C14A-7B1E-79EA-2199-DDCD53C21CA9}"/>
                </a:ext>
              </a:extLst>
            </p:cNvPr>
            <p:cNvSpPr/>
            <p:nvPr/>
          </p:nvSpPr>
          <p:spPr>
            <a:xfrm>
              <a:off x="8401379" y="5088698"/>
              <a:ext cx="3267182" cy="424824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500" b="1" spc="-120" dirty="0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0 ~ 1 </a:t>
              </a:r>
              <a:r>
                <a:rPr kumimoji="1" lang="ko-KR" altLang="en-US" sz="1500" b="1" i="0" u="none" strike="noStrike" kern="1200" cap="none" spc="-12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anumSquare ExtraBold" panose="020B0600000101010101" pitchFamily="34" charset="-127"/>
                  <a:ea typeface="NanumSquare ExtraBold" panose="020B0600000101010101" pitchFamily="34" charset="-127"/>
                  <a:cs typeface="+mn-cs"/>
                </a:rPr>
                <a:t>로 설정</a:t>
              </a:r>
              <a:endParaRPr kumimoji="1" lang="ko-Kore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2" name="모서리가 둥근 직사각형 31">
              <a:extLst>
                <a:ext uri="{FF2B5EF4-FFF2-40B4-BE49-F238E27FC236}">
                  <a16:creationId xmlns:a16="http://schemas.microsoft.com/office/drawing/2014/main" id="{3588FA46-4DB6-4511-F42F-B12ADDB449A0}"/>
                </a:ext>
              </a:extLst>
            </p:cNvPr>
            <p:cNvSpPr/>
            <p:nvPr/>
          </p:nvSpPr>
          <p:spPr>
            <a:xfrm>
              <a:off x="8401379" y="5653712"/>
              <a:ext cx="3267182" cy="424824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500" b="1" spc="-120" dirty="0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10</a:t>
              </a:r>
              <a:r>
                <a:rPr kumimoji="1" lang="en-US" altLang="ko-KR" sz="1500" b="1" i="0" u="none" strike="noStrike" kern="1200" cap="none" spc="-12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anumSquare ExtraBold" panose="020B0600000101010101" pitchFamily="34" charset="-127"/>
                  <a:ea typeface="NanumSquare ExtraBold" panose="020B0600000101010101" pitchFamily="34" charset="-127"/>
                  <a:cs typeface="+mn-cs"/>
                </a:rPr>
                <a:t> ~ 500 </a:t>
              </a:r>
              <a:r>
                <a:rPr kumimoji="1" lang="ko-KR" altLang="en-US" sz="1500" b="1" i="0" u="none" strike="noStrike" kern="1200" cap="none" spc="-12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anumSquare ExtraBold" panose="020B0600000101010101" pitchFamily="34" charset="-127"/>
                  <a:ea typeface="NanumSquare ExtraBold" panose="020B0600000101010101" pitchFamily="34" charset="-127"/>
                  <a:cs typeface="+mn-cs"/>
                </a:rPr>
                <a:t>으로</a:t>
              </a:r>
              <a:r>
                <a:rPr kumimoji="1" lang="ko-KR" altLang="en-US" sz="1500" b="1" i="0" u="none" strike="noStrike" kern="1200" cap="none" spc="-12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anumSquare ExtraBold" panose="020B0600000101010101" pitchFamily="34" charset="-127"/>
                  <a:ea typeface="NanumSquare ExtraBold" panose="020B0600000101010101" pitchFamily="34" charset="-127"/>
                  <a:cs typeface="+mn-cs"/>
                </a:rPr>
                <a:t> 설정</a:t>
              </a:r>
              <a:endParaRPr kumimoji="1" lang="ko-Kore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12D40FF-0162-7B2F-F7C2-1EB567F6A206}"/>
                </a:ext>
              </a:extLst>
            </p:cNvPr>
            <p:cNvSpPr/>
            <p:nvPr/>
          </p:nvSpPr>
          <p:spPr>
            <a:xfrm>
              <a:off x="8318889" y="893380"/>
              <a:ext cx="3432161" cy="5349763"/>
            </a:xfrm>
            <a:prstGeom prst="rect">
              <a:avLst/>
            </a:prstGeom>
            <a:noFill/>
            <a:ln w="539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E07B680-6A30-62E9-94BC-5919B886460C}"/>
              </a:ext>
            </a:extLst>
          </p:cNvPr>
          <p:cNvSpPr/>
          <p:nvPr/>
        </p:nvSpPr>
        <p:spPr>
          <a:xfrm>
            <a:off x="626687" y="1184912"/>
            <a:ext cx="2755788" cy="28598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5"/>
          </a:lnRef>
          <a:fillRef idx="1001">
            <a:schemeClr val="dk2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500" b="1" spc="-120" dirty="0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Hyperparameter</a:t>
            </a:r>
            <a:endParaRPr kumimoji="1" lang="ko-Kore-KR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654F68D9-1F8C-7136-75DA-5123328E4C88}"/>
              </a:ext>
            </a:extLst>
          </p:cNvPr>
          <p:cNvSpPr/>
          <p:nvPr/>
        </p:nvSpPr>
        <p:spPr>
          <a:xfrm>
            <a:off x="4594826" y="1147728"/>
            <a:ext cx="2755788" cy="28598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5"/>
          </a:lnRef>
          <a:fillRef idx="1001">
            <a:schemeClr val="dk2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500" b="1" spc="-120" dirty="0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Explanation</a:t>
            </a:r>
            <a:endParaRPr kumimoji="1" lang="ko-Kore-KR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0BD14B52-ACEF-C125-783F-54794D43C9F8}"/>
              </a:ext>
            </a:extLst>
          </p:cNvPr>
          <p:cNvSpPr/>
          <p:nvPr/>
        </p:nvSpPr>
        <p:spPr>
          <a:xfrm>
            <a:off x="8657076" y="1147728"/>
            <a:ext cx="2755788" cy="28598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5"/>
          </a:lnRef>
          <a:fillRef idx="1001">
            <a:schemeClr val="dk2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500" b="1" spc="-120" dirty="0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Range</a:t>
            </a:r>
            <a:endParaRPr kumimoji="1" lang="ko-Kore-KR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3818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CDA4595-50A5-D180-3462-110E45BB5FF7}"/>
              </a:ext>
            </a:extLst>
          </p:cNvPr>
          <p:cNvSpPr txBox="1"/>
          <p:nvPr/>
        </p:nvSpPr>
        <p:spPr>
          <a:xfrm>
            <a:off x="288501" y="0"/>
            <a:ext cx="3357650" cy="819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000" b="1" spc="-120" dirty="0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4.2 </a:t>
            </a:r>
            <a:r>
              <a:rPr kumimoji="1" lang="en-US" altLang="ko-KR" sz="3000" b="1" spc="-120" dirty="0" err="1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Optuna</a:t>
            </a:r>
            <a:r>
              <a:rPr kumimoji="1" lang="en-US" altLang="ko-KR" sz="3000" b="1" spc="-120" dirty="0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- </a:t>
            </a:r>
            <a:r>
              <a:rPr kumimoji="1" lang="en-US" altLang="ko-KR" sz="3000" b="1" spc="-120" dirty="0" err="1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CatBoost</a:t>
            </a:r>
            <a:endParaRPr kumimoji="1" lang="en-US" altLang="ko-KR" sz="3000" b="1" i="0" u="none" strike="noStrike" kern="1200" cap="none" spc="-12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44FD558F-2230-CADC-972A-B0CDDFCA7F7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75" y="6435090"/>
            <a:ext cx="1166079" cy="170646"/>
          </a:xfrm>
          <a:prstGeom prst="rect">
            <a:avLst/>
          </a:prstGeom>
        </p:spPr>
      </p:pic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D604B9F1-1CA4-0767-4072-3ECAE7922998}"/>
              </a:ext>
            </a:extLst>
          </p:cNvPr>
          <p:cNvCxnSpPr/>
          <p:nvPr/>
        </p:nvCxnSpPr>
        <p:spPr>
          <a:xfrm>
            <a:off x="371475" y="260350"/>
            <a:ext cx="114490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래픽 1">
            <a:extLst>
              <a:ext uri="{FF2B5EF4-FFF2-40B4-BE49-F238E27FC236}">
                <a16:creationId xmlns:a16="http://schemas.microsoft.com/office/drawing/2014/main" id="{E745DD13-BAD6-4DD0-36A5-6F5B48EB273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75" y="6435090"/>
            <a:ext cx="1166079" cy="170646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480A14CE-884E-010D-6A21-18FE4FEE1AFF}"/>
              </a:ext>
            </a:extLst>
          </p:cNvPr>
          <p:cNvGrpSpPr/>
          <p:nvPr/>
        </p:nvGrpSpPr>
        <p:grpSpPr>
          <a:xfrm>
            <a:off x="288501" y="1376854"/>
            <a:ext cx="3432161" cy="4866289"/>
            <a:chOff x="288501" y="893381"/>
            <a:chExt cx="3432161" cy="5349763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1A40FC66-3C48-69A3-BF9A-1BE620FF8896}"/>
                </a:ext>
              </a:extLst>
            </p:cNvPr>
            <p:cNvSpPr/>
            <p:nvPr/>
          </p:nvSpPr>
          <p:spPr>
            <a:xfrm>
              <a:off x="371475" y="1098002"/>
              <a:ext cx="3267182" cy="424824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b="1" spc="-120" dirty="0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Objective</a:t>
              </a:r>
              <a:endParaRPr kumimoji="1" lang="ko-Kore-KR" altLang="en-US" dirty="0"/>
            </a:p>
          </p:txBody>
        </p:sp>
        <p:sp>
          <p:nvSpPr>
            <p:cNvPr id="4" name="모서리가 둥근 직사각형 3">
              <a:extLst>
                <a:ext uri="{FF2B5EF4-FFF2-40B4-BE49-F238E27FC236}">
                  <a16:creationId xmlns:a16="http://schemas.microsoft.com/office/drawing/2014/main" id="{98083D35-EEF9-BC90-E39C-D6A440F78B33}"/>
                </a:ext>
              </a:extLst>
            </p:cNvPr>
            <p:cNvSpPr/>
            <p:nvPr/>
          </p:nvSpPr>
          <p:spPr>
            <a:xfrm>
              <a:off x="371475" y="1664490"/>
              <a:ext cx="3267182" cy="424824"/>
            </a:xfrm>
            <a:prstGeom prst="round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b="1" spc="-120" dirty="0" err="1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Cat_features</a:t>
              </a:r>
              <a:endParaRPr kumimoji="1" lang="ko-Kore-KR" altLang="en-US" dirty="0"/>
            </a:p>
          </p:txBody>
        </p:sp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CDC3080-BF97-2E8C-3236-A817C4317858}"/>
                </a:ext>
              </a:extLst>
            </p:cNvPr>
            <p:cNvSpPr/>
            <p:nvPr/>
          </p:nvSpPr>
          <p:spPr>
            <a:xfrm>
              <a:off x="371475" y="2233441"/>
              <a:ext cx="3267182" cy="424824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b="1" spc="-120" dirty="0" err="1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Learning_rate</a:t>
              </a:r>
              <a:endParaRPr kumimoji="1" lang="ko-Kore-KR" altLang="en-US" dirty="0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376BA057-D636-E89B-E177-A65B484B375B}"/>
                </a:ext>
              </a:extLst>
            </p:cNvPr>
            <p:cNvSpPr/>
            <p:nvPr/>
          </p:nvSpPr>
          <p:spPr>
            <a:xfrm>
              <a:off x="371475" y="2805069"/>
              <a:ext cx="3267182" cy="424824"/>
            </a:xfrm>
            <a:prstGeom prst="round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b="1" spc="-120" dirty="0" err="1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Baggin_temperature</a:t>
              </a:r>
              <a:endParaRPr kumimoji="1" lang="ko-Kore-KR" altLang="en-US" dirty="0"/>
            </a:p>
          </p:txBody>
        </p:sp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1DD2C315-EC27-0B17-35C9-B310E9B3D00E}"/>
                </a:ext>
              </a:extLst>
            </p:cNvPr>
            <p:cNvSpPr/>
            <p:nvPr/>
          </p:nvSpPr>
          <p:spPr>
            <a:xfrm>
              <a:off x="371475" y="3373814"/>
              <a:ext cx="3267182" cy="424824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b="1" spc="-120" dirty="0" err="1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N_estimators</a:t>
              </a:r>
              <a:endParaRPr kumimoji="1" lang="ko-Kore-KR" altLang="en-US" dirty="0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029DBCE-ECE1-2372-2B65-8A6A66E84A75}"/>
                </a:ext>
              </a:extLst>
            </p:cNvPr>
            <p:cNvSpPr/>
            <p:nvPr/>
          </p:nvSpPr>
          <p:spPr>
            <a:xfrm>
              <a:off x="371475" y="3945442"/>
              <a:ext cx="3267182" cy="424824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b="1" spc="-120" dirty="0" err="1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Max_depth</a:t>
              </a:r>
              <a:endParaRPr kumimoji="1" lang="ko-Kore-KR" altLang="en-US" dirty="0"/>
            </a:p>
          </p:txBody>
        </p: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9F58FF54-FB56-621F-0302-4CDE5335A152}"/>
                </a:ext>
              </a:extLst>
            </p:cNvPr>
            <p:cNvSpPr/>
            <p:nvPr/>
          </p:nvSpPr>
          <p:spPr>
            <a:xfrm>
              <a:off x="371475" y="4517070"/>
              <a:ext cx="3267182" cy="424824"/>
            </a:xfrm>
            <a:prstGeom prst="round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b="1" spc="-120" dirty="0" err="1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Random_strength</a:t>
              </a:r>
              <a:endParaRPr kumimoji="1" lang="ko-Kore-KR" altLang="en-US" dirty="0"/>
            </a:p>
          </p:txBody>
        </p:sp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id="{6DBB76C7-AB3A-2CE0-AB78-183AC450631E}"/>
                </a:ext>
              </a:extLst>
            </p:cNvPr>
            <p:cNvSpPr/>
            <p:nvPr/>
          </p:nvSpPr>
          <p:spPr>
            <a:xfrm>
              <a:off x="371475" y="5088698"/>
              <a:ext cx="3267182" cy="424824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b="1" spc="-120" dirty="0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L2_leaf_reg</a:t>
              </a:r>
              <a:endParaRPr kumimoji="1" lang="ko-Kore-KR" altLang="en-US" dirty="0"/>
            </a:p>
          </p:txBody>
        </p:sp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627384AE-0433-11E7-6FAE-A327B65C4F23}"/>
                </a:ext>
              </a:extLst>
            </p:cNvPr>
            <p:cNvSpPr/>
            <p:nvPr/>
          </p:nvSpPr>
          <p:spPr>
            <a:xfrm>
              <a:off x="371475" y="5660326"/>
              <a:ext cx="3267182" cy="424824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b="1" spc="-120" dirty="0" err="1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Min_child_samples</a:t>
              </a:r>
              <a:endParaRPr kumimoji="1" lang="ko-Kore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D582593-D5BA-0FC5-C069-DB99D734BECB}"/>
                </a:ext>
              </a:extLst>
            </p:cNvPr>
            <p:cNvSpPr/>
            <p:nvPr/>
          </p:nvSpPr>
          <p:spPr>
            <a:xfrm>
              <a:off x="288501" y="893381"/>
              <a:ext cx="3432161" cy="5349763"/>
            </a:xfrm>
            <a:prstGeom prst="rect">
              <a:avLst/>
            </a:prstGeom>
            <a:noFill/>
            <a:ln w="539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DE7368C-DB79-9774-6946-F1026F767A13}"/>
              </a:ext>
            </a:extLst>
          </p:cNvPr>
          <p:cNvGrpSpPr/>
          <p:nvPr/>
        </p:nvGrpSpPr>
        <p:grpSpPr>
          <a:xfrm>
            <a:off x="4256640" y="1376854"/>
            <a:ext cx="3432161" cy="4866289"/>
            <a:chOff x="4256640" y="893380"/>
            <a:chExt cx="3432161" cy="5349763"/>
          </a:xfrm>
        </p:grpSpPr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B479E905-2EB7-1F7A-D2F5-C8EB72453FB8}"/>
                </a:ext>
              </a:extLst>
            </p:cNvPr>
            <p:cNvSpPr/>
            <p:nvPr/>
          </p:nvSpPr>
          <p:spPr>
            <a:xfrm>
              <a:off x="4339130" y="1098002"/>
              <a:ext cx="3267182" cy="424824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1500" b="1" spc="-120" dirty="0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최소화하려는 목적 함수</a:t>
              </a:r>
              <a:r>
                <a:rPr kumimoji="1" lang="en-US" altLang="ko-Kore-KR" sz="1500" b="1" spc="-120" dirty="0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(</a:t>
              </a:r>
              <a:r>
                <a:rPr kumimoji="1" lang="ko-Kore-KR" altLang="en-US" sz="1500" b="1" spc="-120" dirty="0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지표</a:t>
              </a:r>
              <a:r>
                <a:rPr kumimoji="1" lang="en-US" altLang="ko-Kore-KR" sz="1500" b="1" spc="-120" dirty="0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)</a:t>
              </a:r>
              <a:endParaRPr kumimoji="1" lang="ko-Kore-KR" altLang="en-US" sz="1500" dirty="0"/>
            </a:p>
          </p:txBody>
        </p:sp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id="{E06FF028-1695-9BE6-D2E4-F95721A14B68}"/>
                </a:ext>
              </a:extLst>
            </p:cNvPr>
            <p:cNvSpPr/>
            <p:nvPr/>
          </p:nvSpPr>
          <p:spPr>
            <a:xfrm>
              <a:off x="4339130" y="1664490"/>
              <a:ext cx="3267182" cy="424824"/>
            </a:xfrm>
            <a:prstGeom prst="round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1500" b="1" spc="-120" dirty="0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카테고리형 </a:t>
              </a:r>
              <a:r>
                <a:rPr kumimoji="1" lang="en-US" altLang="ko-Kore-KR" sz="1500" b="1" spc="-120" dirty="0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feature</a:t>
              </a:r>
              <a:r>
                <a:rPr kumimoji="1" lang="ko-Kore-KR" altLang="en-US" sz="1500" b="1" spc="-120" dirty="0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의 열</a:t>
              </a:r>
              <a:endParaRPr kumimoji="1" lang="ko-Kore-KR" altLang="en-US" sz="1500" dirty="0"/>
            </a:p>
          </p:txBody>
        </p:sp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id="{08FE02B5-2204-A504-815A-CC0FA0FDB70D}"/>
                </a:ext>
              </a:extLst>
            </p:cNvPr>
            <p:cNvSpPr/>
            <p:nvPr/>
          </p:nvSpPr>
          <p:spPr>
            <a:xfrm>
              <a:off x="4339130" y="2233441"/>
              <a:ext cx="3267182" cy="424824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1500" b="1" spc="-120" dirty="0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학습률</a:t>
              </a:r>
              <a:r>
                <a:rPr kumimoji="1" lang="en-US" altLang="ko-Kore-KR" sz="1500" b="1" spc="-120" dirty="0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, </a:t>
              </a:r>
              <a:r>
                <a:rPr kumimoji="1" lang="ko-Kore-KR" altLang="en-US" sz="1500" b="1" spc="-120" dirty="0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가중치 업데이트</a:t>
              </a:r>
              <a:endParaRPr kumimoji="1" lang="ko-Kore-KR" altLang="en-US" sz="1500" dirty="0"/>
            </a:p>
          </p:txBody>
        </p:sp>
        <p:sp>
          <p:nvSpPr>
            <p:cNvPr id="17" name="모서리가 둥근 직사각형 16">
              <a:extLst>
                <a:ext uri="{FF2B5EF4-FFF2-40B4-BE49-F238E27FC236}">
                  <a16:creationId xmlns:a16="http://schemas.microsoft.com/office/drawing/2014/main" id="{197E64C8-DD4C-296E-BE68-FD536799C149}"/>
                </a:ext>
              </a:extLst>
            </p:cNvPr>
            <p:cNvSpPr/>
            <p:nvPr/>
          </p:nvSpPr>
          <p:spPr>
            <a:xfrm>
              <a:off x="4339130" y="2805069"/>
              <a:ext cx="3267182" cy="424824"/>
            </a:xfrm>
            <a:prstGeom prst="round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500" b="1" spc="-120" dirty="0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Bagging</a:t>
              </a:r>
              <a:r>
                <a:rPr kumimoji="1" lang="ko-Kore-KR" altLang="en-US" sz="1500" b="1" spc="-120" dirty="0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 효과의 정도</a:t>
              </a:r>
              <a:endParaRPr kumimoji="1" lang="ko-Kore-KR" altLang="en-US" sz="1500" dirty="0"/>
            </a:p>
          </p:txBody>
        </p:sp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6992187A-D2D7-F2F1-EFFF-7123543A64E9}"/>
                </a:ext>
              </a:extLst>
            </p:cNvPr>
            <p:cNvSpPr/>
            <p:nvPr/>
          </p:nvSpPr>
          <p:spPr>
            <a:xfrm>
              <a:off x="4339130" y="3373814"/>
              <a:ext cx="3267182" cy="424824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1500" b="1" spc="-120" dirty="0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트리의 개수</a:t>
              </a:r>
              <a:endParaRPr kumimoji="1" lang="ko-Kore-KR" altLang="en-US" sz="1500" dirty="0"/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0AF6CC-01CD-2280-5E48-78E0AC3DBE88}"/>
                </a:ext>
              </a:extLst>
            </p:cNvPr>
            <p:cNvSpPr/>
            <p:nvPr/>
          </p:nvSpPr>
          <p:spPr>
            <a:xfrm>
              <a:off x="4339130" y="3945442"/>
              <a:ext cx="3267182" cy="424824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1500" b="1" spc="-120" dirty="0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트리의 최대 깊이</a:t>
              </a:r>
              <a:endParaRPr kumimoji="1" lang="ko-Kore-KR" altLang="en-US" sz="1500" dirty="0"/>
            </a:p>
          </p:txBody>
        </p:sp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id="{62368F82-F538-132F-7512-95BD2A0B58B2}"/>
                </a:ext>
              </a:extLst>
            </p:cNvPr>
            <p:cNvSpPr/>
            <p:nvPr/>
          </p:nvSpPr>
          <p:spPr>
            <a:xfrm>
              <a:off x="4339130" y="4517070"/>
              <a:ext cx="3267182" cy="424824"/>
            </a:xfrm>
            <a:prstGeom prst="round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1500" b="1" spc="-120" dirty="0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무작위성의 강도</a:t>
              </a:r>
              <a:endParaRPr kumimoji="1" lang="ko-Kore-KR" altLang="en-US" sz="1500" dirty="0"/>
            </a:p>
          </p:txBody>
        </p:sp>
        <p:sp>
          <p:nvSpPr>
            <p:cNvPr id="21" name="모서리가 둥근 직사각형 20">
              <a:extLst>
                <a:ext uri="{FF2B5EF4-FFF2-40B4-BE49-F238E27FC236}">
                  <a16:creationId xmlns:a16="http://schemas.microsoft.com/office/drawing/2014/main" id="{526964C2-3589-50B9-51C0-8EA6E3AE4B1D}"/>
                </a:ext>
              </a:extLst>
            </p:cNvPr>
            <p:cNvSpPr/>
            <p:nvPr/>
          </p:nvSpPr>
          <p:spPr>
            <a:xfrm>
              <a:off x="4339130" y="5088698"/>
              <a:ext cx="3267182" cy="424824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500" b="1" spc="-120" dirty="0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L2 </a:t>
              </a:r>
              <a:r>
                <a:rPr kumimoji="1" lang="ko-Kore-KR" altLang="en-US" sz="1500" b="1" spc="-120" dirty="0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정규화 강도</a:t>
              </a:r>
              <a:endParaRPr kumimoji="1" lang="ko-Kore-KR" altLang="en-US" sz="1500" dirty="0"/>
            </a:p>
          </p:txBody>
        </p:sp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id="{2E7A07AE-ED27-10A7-7D98-8ABD7C914AD3}"/>
                </a:ext>
              </a:extLst>
            </p:cNvPr>
            <p:cNvSpPr/>
            <p:nvPr/>
          </p:nvSpPr>
          <p:spPr>
            <a:xfrm>
              <a:off x="4339130" y="5653712"/>
              <a:ext cx="3267182" cy="424824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500" b="1" spc="-120" dirty="0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Leaf </a:t>
              </a:r>
              <a:r>
                <a:rPr kumimoji="1" lang="ko-Kore-KR" altLang="en-US" sz="1500" b="1" spc="-120" dirty="0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노드의 필요한 최소 샘플 수</a:t>
              </a:r>
              <a:endParaRPr kumimoji="1" lang="ko-Kore-KR" altLang="en-US" sz="1500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E9024C2-CBD6-DFA1-512B-6DA95974D309}"/>
                </a:ext>
              </a:extLst>
            </p:cNvPr>
            <p:cNvSpPr/>
            <p:nvPr/>
          </p:nvSpPr>
          <p:spPr>
            <a:xfrm>
              <a:off x="4256640" y="893380"/>
              <a:ext cx="3432161" cy="5349763"/>
            </a:xfrm>
            <a:prstGeom prst="rect">
              <a:avLst/>
            </a:prstGeom>
            <a:noFill/>
            <a:ln w="539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996690B-0F47-0046-CBAA-99510F6880A8}"/>
              </a:ext>
            </a:extLst>
          </p:cNvPr>
          <p:cNvGrpSpPr/>
          <p:nvPr/>
        </p:nvGrpSpPr>
        <p:grpSpPr>
          <a:xfrm>
            <a:off x="8318889" y="1376854"/>
            <a:ext cx="3432161" cy="4866289"/>
            <a:chOff x="8318889" y="893380"/>
            <a:chExt cx="3432161" cy="5349763"/>
          </a:xfrm>
        </p:grpSpPr>
        <p:sp>
          <p:nvSpPr>
            <p:cNvPr id="22" name="모서리가 둥근 직사각형 21">
              <a:extLst>
                <a:ext uri="{FF2B5EF4-FFF2-40B4-BE49-F238E27FC236}">
                  <a16:creationId xmlns:a16="http://schemas.microsoft.com/office/drawing/2014/main" id="{206B4F88-30BD-91DE-69D5-D33605E38B24}"/>
                </a:ext>
              </a:extLst>
            </p:cNvPr>
            <p:cNvSpPr/>
            <p:nvPr/>
          </p:nvSpPr>
          <p:spPr>
            <a:xfrm>
              <a:off x="8401379" y="1098002"/>
              <a:ext cx="3267182" cy="424824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500" b="1" spc="-120" dirty="0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RMSE </a:t>
              </a:r>
              <a:r>
                <a:rPr kumimoji="1" lang="ko-Kore-KR" altLang="en-US" sz="1500" b="1" spc="-120" dirty="0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사용</a:t>
              </a:r>
              <a:endParaRPr kumimoji="1" lang="ko-Kore-KR" altLang="en-US" sz="1500" dirty="0"/>
            </a:p>
          </p:txBody>
        </p:sp>
        <p:sp>
          <p:nvSpPr>
            <p:cNvPr id="23" name="모서리가 둥근 직사각형 22">
              <a:extLst>
                <a:ext uri="{FF2B5EF4-FFF2-40B4-BE49-F238E27FC236}">
                  <a16:creationId xmlns:a16="http://schemas.microsoft.com/office/drawing/2014/main" id="{2FFB80F0-C8DB-326E-D874-34AB8FBD5789}"/>
                </a:ext>
              </a:extLst>
            </p:cNvPr>
            <p:cNvSpPr/>
            <p:nvPr/>
          </p:nvSpPr>
          <p:spPr>
            <a:xfrm>
              <a:off x="8401379" y="1664490"/>
              <a:ext cx="3267182" cy="424824"/>
            </a:xfrm>
            <a:prstGeom prst="round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500" b="1" spc="-120" dirty="0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country , </a:t>
              </a:r>
              <a:r>
                <a:rPr kumimoji="1" lang="en-US" altLang="ko-Kore-KR" sz="1500" b="1" spc="-120" dirty="0" err="1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book_author</a:t>
              </a:r>
              <a:r>
                <a:rPr kumimoji="1" lang="en-US" altLang="ko-Kore-KR" sz="1500" b="1" spc="-120" dirty="0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 , publisher , category …</a:t>
              </a:r>
              <a:endParaRPr kumimoji="1" lang="ko-Kore-KR" altLang="en-US" sz="1500" dirty="0"/>
            </a:p>
          </p:txBody>
        </p:sp>
        <p:sp>
          <p:nvSpPr>
            <p:cNvPr id="24" name="모서리가 둥근 직사각형 23">
              <a:extLst>
                <a:ext uri="{FF2B5EF4-FFF2-40B4-BE49-F238E27FC236}">
                  <a16:creationId xmlns:a16="http://schemas.microsoft.com/office/drawing/2014/main" id="{E5986D49-DD97-CD56-350E-5D74A512005E}"/>
                </a:ext>
              </a:extLst>
            </p:cNvPr>
            <p:cNvSpPr/>
            <p:nvPr/>
          </p:nvSpPr>
          <p:spPr>
            <a:xfrm>
              <a:off x="8401379" y="2233441"/>
              <a:ext cx="3267182" cy="424824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500" b="1" spc="-120" dirty="0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0.01 ~ 0.5 </a:t>
              </a:r>
              <a:r>
                <a:rPr kumimoji="1" lang="ko-Kore-KR" altLang="en-US" sz="1500" b="1" spc="-120" dirty="0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까지의 범위 설정</a:t>
              </a:r>
              <a:endParaRPr kumimoji="1" lang="ko-Kore-KR" altLang="en-US" sz="1500" dirty="0"/>
            </a:p>
          </p:txBody>
        </p:sp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id="{3282D06F-FB47-068C-785E-E6952F399241}"/>
                </a:ext>
              </a:extLst>
            </p:cNvPr>
            <p:cNvSpPr/>
            <p:nvPr/>
          </p:nvSpPr>
          <p:spPr>
            <a:xfrm>
              <a:off x="8401379" y="2805069"/>
              <a:ext cx="3267182" cy="424824"/>
            </a:xfrm>
            <a:prstGeom prst="round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500" b="1" spc="-120" dirty="0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0.01 ~ 100 </a:t>
              </a:r>
              <a:r>
                <a:rPr kumimoji="1" lang="ko-KR" altLang="en-US" sz="1500" b="1" spc="-120" dirty="0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까지의 범위 설정</a:t>
              </a:r>
              <a:endParaRPr kumimoji="1" lang="ko-Kore-KR" altLang="en-US" sz="1500" dirty="0"/>
            </a:p>
          </p:txBody>
        </p:sp>
        <p:sp>
          <p:nvSpPr>
            <p:cNvPr id="26" name="모서리가 둥근 직사각형 25">
              <a:extLst>
                <a:ext uri="{FF2B5EF4-FFF2-40B4-BE49-F238E27FC236}">
                  <a16:creationId xmlns:a16="http://schemas.microsoft.com/office/drawing/2014/main" id="{328D1C47-5F6F-F915-3B7A-6EA4C2499BFF}"/>
                </a:ext>
              </a:extLst>
            </p:cNvPr>
            <p:cNvSpPr/>
            <p:nvPr/>
          </p:nvSpPr>
          <p:spPr>
            <a:xfrm>
              <a:off x="8401379" y="3373814"/>
              <a:ext cx="3267182" cy="424824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500" b="1" spc="-120" dirty="0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1000 ~ 10000</a:t>
              </a:r>
              <a:r>
                <a:rPr kumimoji="1" lang="ko-KR" altLang="en-US" sz="1500" b="1" spc="-120" dirty="0" err="1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으로</a:t>
              </a:r>
              <a:r>
                <a:rPr kumimoji="1" lang="ko-KR" altLang="en-US" sz="1500" b="1" spc="-120" dirty="0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 설정 </a:t>
              </a:r>
              <a:endParaRPr kumimoji="1" lang="ko-Kore-KR" altLang="en-US" sz="1500" dirty="0"/>
            </a:p>
          </p:txBody>
        </p:sp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3EA3E3D9-1CD4-1D89-5F76-CF7C5FCDC388}"/>
                </a:ext>
              </a:extLst>
            </p:cNvPr>
            <p:cNvSpPr/>
            <p:nvPr/>
          </p:nvSpPr>
          <p:spPr>
            <a:xfrm>
              <a:off x="8401379" y="3945442"/>
              <a:ext cx="3267182" cy="424824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500" b="1" spc="-120" dirty="0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4 </a:t>
              </a:r>
              <a:r>
                <a:rPr kumimoji="1" lang="en-US" altLang="ko-KR" sz="1500" b="1" spc="-120" dirty="0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~</a:t>
              </a:r>
              <a:r>
                <a:rPr kumimoji="1" lang="ko-KR" altLang="en-US" sz="1500" b="1" spc="-120" dirty="0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 </a:t>
              </a:r>
              <a:r>
                <a:rPr kumimoji="1" lang="en-US" altLang="ko-KR" sz="1500" b="1" spc="-120" dirty="0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12</a:t>
              </a:r>
              <a:r>
                <a:rPr kumimoji="1" lang="ko-KR" altLang="en-US" sz="1500" b="1" spc="-120" dirty="0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로 설정</a:t>
              </a:r>
              <a:endParaRPr kumimoji="1" lang="ko-Kore-KR" altLang="en-US" sz="1500" dirty="0"/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C3AFCD18-91EF-3141-6422-D4C5138ABFD8}"/>
                </a:ext>
              </a:extLst>
            </p:cNvPr>
            <p:cNvSpPr/>
            <p:nvPr/>
          </p:nvSpPr>
          <p:spPr>
            <a:xfrm>
              <a:off x="8401379" y="4517070"/>
              <a:ext cx="3267182" cy="424824"/>
            </a:xfrm>
            <a:prstGeom prst="round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500" b="1" spc="-120" dirty="0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0</a:t>
              </a:r>
              <a:r>
                <a:rPr kumimoji="1" lang="ko-Kore-KR" altLang="en-US" sz="1500" b="1" spc="-120" dirty="0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 </a:t>
              </a:r>
              <a:r>
                <a:rPr kumimoji="1" lang="en-US" altLang="ko-Kore-KR" sz="1500" b="1" spc="-120" dirty="0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~ </a:t>
              </a:r>
              <a:r>
                <a:rPr kumimoji="1" lang="en-US" altLang="ko-KR" sz="1500" b="1" spc="-120" dirty="0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100</a:t>
              </a:r>
              <a:r>
                <a:rPr kumimoji="1" lang="ko-KR" altLang="en-US" sz="1500" b="1" spc="-120" dirty="0" err="1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으로</a:t>
              </a:r>
              <a:r>
                <a:rPr kumimoji="1" lang="ko-KR" altLang="en-US" sz="1500" b="1" spc="-120" dirty="0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 설정</a:t>
              </a:r>
              <a:endParaRPr kumimoji="1" lang="ko-Kore-KR" altLang="en-US" sz="1500" dirty="0"/>
            </a:p>
          </p:txBody>
        </p:sp>
        <p:sp>
          <p:nvSpPr>
            <p:cNvPr id="29" name="모서리가 둥근 직사각형 28">
              <a:extLst>
                <a:ext uri="{FF2B5EF4-FFF2-40B4-BE49-F238E27FC236}">
                  <a16:creationId xmlns:a16="http://schemas.microsoft.com/office/drawing/2014/main" id="{99D0C14A-7B1E-79EA-2199-DDCD53C21CA9}"/>
                </a:ext>
              </a:extLst>
            </p:cNvPr>
            <p:cNvSpPr/>
            <p:nvPr/>
          </p:nvSpPr>
          <p:spPr>
            <a:xfrm>
              <a:off x="8401379" y="5088698"/>
              <a:ext cx="3267182" cy="424824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500" b="1" spc="-120" dirty="0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1e-8 ~ 3e-5</a:t>
              </a:r>
              <a:r>
                <a:rPr kumimoji="1" lang="ko-KR" altLang="en-US" sz="1500" b="1" spc="-120" dirty="0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로 설정</a:t>
              </a:r>
              <a:endParaRPr kumimoji="1" lang="ko-Kore-KR" altLang="en-US" sz="1500" dirty="0"/>
            </a:p>
          </p:txBody>
        </p:sp>
        <p:sp>
          <p:nvSpPr>
            <p:cNvPr id="32" name="모서리가 둥근 직사각형 31">
              <a:extLst>
                <a:ext uri="{FF2B5EF4-FFF2-40B4-BE49-F238E27FC236}">
                  <a16:creationId xmlns:a16="http://schemas.microsoft.com/office/drawing/2014/main" id="{3588FA46-4DB6-4511-F42F-B12ADDB449A0}"/>
                </a:ext>
              </a:extLst>
            </p:cNvPr>
            <p:cNvSpPr/>
            <p:nvPr/>
          </p:nvSpPr>
          <p:spPr>
            <a:xfrm>
              <a:off x="8401379" y="5653712"/>
              <a:ext cx="3267182" cy="424824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500" b="1" spc="-120" dirty="0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40 ~100</a:t>
              </a:r>
              <a:r>
                <a:rPr kumimoji="1" lang="ko-KR" altLang="en-US" sz="1500" b="1" spc="-120" dirty="0" err="1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으로</a:t>
              </a:r>
              <a:r>
                <a:rPr kumimoji="1" lang="ko-KR" altLang="en-US" sz="1500" b="1" spc="-120" dirty="0">
                  <a:solidFill>
                    <a:srgbClr val="00000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 설정</a:t>
              </a:r>
              <a:endParaRPr kumimoji="1" lang="ko-Kore-KR" altLang="en-US" sz="1500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4741752-C7E8-6BCE-091B-579DC3191AE9}"/>
                </a:ext>
              </a:extLst>
            </p:cNvPr>
            <p:cNvSpPr/>
            <p:nvPr/>
          </p:nvSpPr>
          <p:spPr>
            <a:xfrm>
              <a:off x="8318889" y="893380"/>
              <a:ext cx="3432161" cy="5349763"/>
            </a:xfrm>
            <a:prstGeom prst="rect">
              <a:avLst/>
            </a:prstGeom>
            <a:noFill/>
            <a:ln w="539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827CF253-892A-EDEE-15A0-D3A4BED29E57}"/>
              </a:ext>
            </a:extLst>
          </p:cNvPr>
          <p:cNvSpPr/>
          <p:nvPr/>
        </p:nvSpPr>
        <p:spPr>
          <a:xfrm>
            <a:off x="626687" y="1184912"/>
            <a:ext cx="2755788" cy="28598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5"/>
          </a:lnRef>
          <a:fillRef idx="1001">
            <a:schemeClr val="dk2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500" b="1" spc="-120" dirty="0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Hyperparameter</a:t>
            </a:r>
            <a:endParaRPr kumimoji="1" lang="ko-Kore-KR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3EE7B93-D91F-ACB3-5992-4A9E5442BB20}"/>
              </a:ext>
            </a:extLst>
          </p:cNvPr>
          <p:cNvSpPr/>
          <p:nvPr/>
        </p:nvSpPr>
        <p:spPr>
          <a:xfrm>
            <a:off x="4594826" y="1184912"/>
            <a:ext cx="2755788" cy="28598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5"/>
          </a:lnRef>
          <a:fillRef idx="1001">
            <a:schemeClr val="dk2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500" b="1" i="0" u="none" strike="noStrike" kern="1200" cap="none" spc="-1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Ex</a:t>
            </a:r>
            <a:r>
              <a:rPr kumimoji="1" lang="en-US" altLang="ko-Kore-KR" sz="1500" b="1" spc="-120" dirty="0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planation</a:t>
            </a:r>
            <a:endParaRPr kumimoji="1" lang="ko-Kore-KR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4509478C-788C-EE3B-5E64-63FB3FF090CF}"/>
              </a:ext>
            </a:extLst>
          </p:cNvPr>
          <p:cNvSpPr/>
          <p:nvPr/>
        </p:nvSpPr>
        <p:spPr>
          <a:xfrm>
            <a:off x="8657075" y="1183939"/>
            <a:ext cx="2755788" cy="28598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0">
            <a:schemeClr val="accent5"/>
          </a:lnRef>
          <a:fillRef idx="1001">
            <a:schemeClr val="dk2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500" b="1" i="0" u="none" strike="noStrike" kern="1200" cap="none" spc="-1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Range</a:t>
            </a:r>
            <a:endParaRPr kumimoji="1" lang="ko-Kore-KR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9183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252037D-5C94-EBAA-E63C-29817DE80B67}"/>
              </a:ext>
            </a:extLst>
          </p:cNvPr>
          <p:cNvCxnSpPr>
            <a:cxnSpLocks/>
          </p:cNvCxnSpPr>
          <p:nvPr/>
        </p:nvCxnSpPr>
        <p:spPr>
          <a:xfrm>
            <a:off x="2189622" y="5247358"/>
            <a:ext cx="695203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C2E14E4-F8BF-69D4-73BA-BBF20DF41ECD}"/>
              </a:ext>
            </a:extLst>
          </p:cNvPr>
          <p:cNvCxnSpPr>
            <a:cxnSpLocks/>
          </p:cNvCxnSpPr>
          <p:nvPr/>
        </p:nvCxnSpPr>
        <p:spPr>
          <a:xfrm>
            <a:off x="2189622" y="3658417"/>
            <a:ext cx="695203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29F3337-C763-3CDA-7901-AFF9099AF3D3}"/>
              </a:ext>
            </a:extLst>
          </p:cNvPr>
          <p:cNvCxnSpPr>
            <a:cxnSpLocks/>
          </p:cNvCxnSpPr>
          <p:nvPr/>
        </p:nvCxnSpPr>
        <p:spPr>
          <a:xfrm>
            <a:off x="4365271" y="2186230"/>
            <a:ext cx="695203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3ACBD9D-9DFD-158C-8AA5-AB5825504310}"/>
              </a:ext>
            </a:extLst>
          </p:cNvPr>
          <p:cNvCxnSpPr>
            <a:cxnSpLocks/>
          </p:cNvCxnSpPr>
          <p:nvPr/>
        </p:nvCxnSpPr>
        <p:spPr>
          <a:xfrm>
            <a:off x="4365271" y="3658417"/>
            <a:ext cx="695203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7C257DA-D380-072F-84FE-FB4D43662557}"/>
              </a:ext>
            </a:extLst>
          </p:cNvPr>
          <p:cNvCxnSpPr>
            <a:cxnSpLocks/>
          </p:cNvCxnSpPr>
          <p:nvPr/>
        </p:nvCxnSpPr>
        <p:spPr>
          <a:xfrm>
            <a:off x="4365271" y="5247358"/>
            <a:ext cx="695203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CDA4595-50A5-D180-3462-110E45BB5FF7}"/>
              </a:ext>
            </a:extLst>
          </p:cNvPr>
          <p:cNvSpPr txBox="1"/>
          <p:nvPr/>
        </p:nvSpPr>
        <p:spPr>
          <a:xfrm>
            <a:off x="288501" y="0"/>
            <a:ext cx="2130391" cy="819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000" b="1" i="0" u="none" strike="noStrike" kern="1200" cap="none" spc="-1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4.3 Ensemble</a:t>
            </a: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44FD558F-2230-CADC-972A-B0CDDFCA7F7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75" y="6435090"/>
            <a:ext cx="1166079" cy="170646"/>
          </a:xfrm>
          <a:prstGeom prst="rect">
            <a:avLst/>
          </a:prstGeom>
        </p:spPr>
      </p:pic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D604B9F1-1CA4-0767-4072-3ECAE7922998}"/>
              </a:ext>
            </a:extLst>
          </p:cNvPr>
          <p:cNvCxnSpPr/>
          <p:nvPr/>
        </p:nvCxnSpPr>
        <p:spPr>
          <a:xfrm>
            <a:off x="371475" y="260350"/>
            <a:ext cx="114490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7C682498-CCF0-3D04-5FDE-76787D00C323}"/>
              </a:ext>
            </a:extLst>
          </p:cNvPr>
          <p:cNvSpPr/>
          <p:nvPr/>
        </p:nvSpPr>
        <p:spPr>
          <a:xfrm>
            <a:off x="635619" y="1766184"/>
            <a:ext cx="1603079" cy="819070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spc="-120" dirty="0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Data 1</a:t>
            </a:r>
            <a:endParaRPr kumimoji="1" lang="ko-Kore-KR" altLang="en-US" dirty="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8FD39FEB-DD79-B217-435B-3EBDD9A0E531}"/>
              </a:ext>
            </a:extLst>
          </p:cNvPr>
          <p:cNvSpPr/>
          <p:nvPr/>
        </p:nvSpPr>
        <p:spPr>
          <a:xfrm>
            <a:off x="635619" y="3217545"/>
            <a:ext cx="1603078" cy="819070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spc="-120" dirty="0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Data 2</a:t>
            </a:r>
            <a:endParaRPr kumimoji="1" lang="ko-Kore-KR" altLang="en-US" dirty="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4208D60A-799A-9197-D3A9-9D1C8C6EE5C3}"/>
              </a:ext>
            </a:extLst>
          </p:cNvPr>
          <p:cNvSpPr/>
          <p:nvPr/>
        </p:nvSpPr>
        <p:spPr>
          <a:xfrm>
            <a:off x="635619" y="4812788"/>
            <a:ext cx="1603077" cy="819070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spc="-120" dirty="0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Data 3</a:t>
            </a:r>
            <a:endParaRPr kumimoji="1" lang="ko-Kore-KR" altLang="en-US" dirty="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CE826A1-9431-7F8B-4B78-C3E78895424B}"/>
              </a:ext>
            </a:extLst>
          </p:cNvPr>
          <p:cNvSpPr/>
          <p:nvPr/>
        </p:nvSpPr>
        <p:spPr>
          <a:xfrm>
            <a:off x="2890075" y="1766184"/>
            <a:ext cx="1603079" cy="819070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spc="-120" dirty="0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LGBM</a:t>
            </a:r>
            <a:endParaRPr kumimoji="1" lang="ko-Kore-KR" altLang="en-US" dirty="0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E000817-AAA3-B892-6551-4E15774DEC59}"/>
              </a:ext>
            </a:extLst>
          </p:cNvPr>
          <p:cNvSpPr/>
          <p:nvPr/>
        </p:nvSpPr>
        <p:spPr>
          <a:xfrm>
            <a:off x="2884826" y="3248882"/>
            <a:ext cx="1603079" cy="819070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spc="-120" dirty="0" err="1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CatBoost</a:t>
            </a:r>
            <a:r>
              <a:rPr kumimoji="1" lang="en-US" altLang="ko-Kore-KR" b="1" spc="-120" dirty="0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1</a:t>
            </a:r>
            <a:endParaRPr kumimoji="1" lang="ko-Kore-KR" altLang="en-US" dirty="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4C41EFA1-5134-AEBB-E2E4-F2220971A4B2}"/>
              </a:ext>
            </a:extLst>
          </p:cNvPr>
          <p:cNvSpPr/>
          <p:nvPr/>
        </p:nvSpPr>
        <p:spPr>
          <a:xfrm>
            <a:off x="2884825" y="4821978"/>
            <a:ext cx="1603079" cy="819070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spc="-120" dirty="0" err="1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CatBoost</a:t>
            </a:r>
            <a:r>
              <a:rPr kumimoji="1" lang="en-US" altLang="ko-Kore-KR" b="1" spc="-120" dirty="0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2</a:t>
            </a:r>
            <a:endParaRPr kumimoji="1" lang="ko-Kore-KR" altLang="en-US" dirty="0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B1F0780F-50AE-896D-660A-5B2609DAB682}"/>
              </a:ext>
            </a:extLst>
          </p:cNvPr>
          <p:cNvSpPr/>
          <p:nvPr/>
        </p:nvSpPr>
        <p:spPr>
          <a:xfrm>
            <a:off x="5060474" y="1766184"/>
            <a:ext cx="1603079" cy="81907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spc="-120" dirty="0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Output 1</a:t>
            </a:r>
            <a:endParaRPr kumimoji="1" lang="ko-Kore-KR" altLang="en-US" dirty="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FE84EC7-1193-E219-5358-BF5F7199799E}"/>
              </a:ext>
            </a:extLst>
          </p:cNvPr>
          <p:cNvSpPr/>
          <p:nvPr/>
        </p:nvSpPr>
        <p:spPr>
          <a:xfrm>
            <a:off x="5060474" y="3217545"/>
            <a:ext cx="1603079" cy="81907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spc="-120" dirty="0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Output 2</a:t>
            </a:r>
            <a:endParaRPr kumimoji="1" lang="ko-Kore-KR" altLang="en-US" dirty="0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BB571924-FBF6-DD3A-BBB2-F855F1BA45DC}"/>
              </a:ext>
            </a:extLst>
          </p:cNvPr>
          <p:cNvSpPr/>
          <p:nvPr/>
        </p:nvSpPr>
        <p:spPr>
          <a:xfrm>
            <a:off x="5060474" y="4812788"/>
            <a:ext cx="1603079" cy="81907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spc="-120" dirty="0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Output 3</a:t>
            </a:r>
            <a:endParaRPr kumimoji="1" lang="ko-Kore-KR" altLang="en-US" dirty="0"/>
          </a:p>
        </p:txBody>
      </p:sp>
      <p:sp>
        <p:nvSpPr>
          <p:cNvPr id="12" name="왼쪽 대괄호[L] 11">
            <a:extLst>
              <a:ext uri="{FF2B5EF4-FFF2-40B4-BE49-F238E27FC236}">
                <a16:creationId xmlns:a16="http://schemas.microsoft.com/office/drawing/2014/main" id="{79A81E68-0AE8-9239-1B66-A8ED0592B21E}"/>
              </a:ext>
            </a:extLst>
          </p:cNvPr>
          <p:cNvSpPr/>
          <p:nvPr/>
        </p:nvSpPr>
        <p:spPr>
          <a:xfrm rot="10800000" flipV="1">
            <a:off x="6889266" y="2175719"/>
            <a:ext cx="399393" cy="3071639"/>
          </a:xfrm>
          <a:prstGeom prst="leftBracket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72071A0-40CE-F371-9364-A40583B07566}"/>
              </a:ext>
            </a:extLst>
          </p:cNvPr>
          <p:cNvCxnSpPr>
            <a:cxnSpLocks/>
          </p:cNvCxnSpPr>
          <p:nvPr/>
        </p:nvCxnSpPr>
        <p:spPr>
          <a:xfrm>
            <a:off x="2238696" y="2186230"/>
            <a:ext cx="695203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2EBB878C-C318-D929-5F7D-0D1E3AE0FAF0}"/>
              </a:ext>
            </a:extLst>
          </p:cNvPr>
          <p:cNvSpPr/>
          <p:nvPr/>
        </p:nvSpPr>
        <p:spPr>
          <a:xfrm>
            <a:off x="7772139" y="3248882"/>
            <a:ext cx="1229711" cy="62943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8425AEE5-312C-4675-D8AB-FBFA6DCDCF73}"/>
              </a:ext>
            </a:extLst>
          </p:cNvPr>
          <p:cNvSpPr/>
          <p:nvPr/>
        </p:nvSpPr>
        <p:spPr>
          <a:xfrm>
            <a:off x="9485330" y="3028052"/>
            <a:ext cx="2071051" cy="1071093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500" b="1" spc="-120" dirty="0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Final Output</a:t>
            </a:r>
            <a:endParaRPr kumimoji="1" lang="ko-Kore-KR" altLang="en-US" sz="25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8C3A9EB-007E-748A-E8D4-9812A2182885}"/>
              </a:ext>
            </a:extLst>
          </p:cNvPr>
          <p:cNvSpPr txBox="1"/>
          <p:nvPr/>
        </p:nvSpPr>
        <p:spPr>
          <a:xfrm>
            <a:off x="7677013" y="1649677"/>
            <a:ext cx="3815788" cy="782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-1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Soft Voting </a:t>
            </a:r>
            <a:r>
              <a:rPr kumimoji="1" lang="ko-KR" altLang="en-US" sz="2000" b="1" i="0" u="none" strike="noStrike" kern="1200" cap="none" spc="-1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방식으로  </a:t>
            </a:r>
            <a:r>
              <a:rPr kumimoji="1" lang="en-US" altLang="ko-KR" sz="2000" b="1" i="0" u="none" strike="noStrike" kern="1200" cap="none" spc="-1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Ensemble </a:t>
            </a:r>
            <a:r>
              <a:rPr kumimoji="1" lang="ko-KR" altLang="en-US" sz="2000" b="1" i="0" u="none" strike="noStrike" kern="1200" cap="none" spc="-1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진행 </a:t>
            </a:r>
            <a:r>
              <a:rPr kumimoji="1" lang="en-US" altLang="ko-KR" sz="2000" b="1" i="0" u="none" strike="noStrike" kern="1200" cap="none" spc="-1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F46914-5233-1DD3-237B-626FCF75986C}"/>
              </a:ext>
            </a:extLst>
          </p:cNvPr>
          <p:cNvSpPr txBox="1"/>
          <p:nvPr/>
        </p:nvSpPr>
        <p:spPr>
          <a:xfrm>
            <a:off x="7357695" y="4132920"/>
            <a:ext cx="3561552" cy="782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-1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=&gt; </a:t>
            </a:r>
            <a:r>
              <a:rPr kumimoji="1" lang="ko-KR" altLang="en-US" sz="2000" b="1" spc="-120" dirty="0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1" lang="en-US" altLang="ko-KR" sz="2000" b="1" spc="-120" dirty="0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8 : 1 : 1 </a:t>
            </a:r>
            <a:r>
              <a:rPr kumimoji="1" lang="ko-KR" altLang="en-US" sz="2000" b="1" spc="-120" dirty="0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로 최종 </a:t>
            </a:r>
            <a:r>
              <a:rPr kumimoji="1" lang="en-US" altLang="ko-KR" sz="2000" b="1" spc="-120" dirty="0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output ensemble</a:t>
            </a:r>
            <a:endParaRPr kumimoji="1" lang="en-US" altLang="ko-KR" sz="2000" b="1" i="0" u="none" strike="noStrike" kern="1200" cap="none" spc="-12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3154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B14029-CA18-62BE-81AD-DE2D2E32201E}"/>
              </a:ext>
            </a:extLst>
          </p:cNvPr>
          <p:cNvSpPr txBox="1"/>
          <p:nvPr/>
        </p:nvSpPr>
        <p:spPr>
          <a:xfrm>
            <a:off x="250300" y="388112"/>
            <a:ext cx="5038687" cy="1684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ko-KR" sz="4800" dirty="0">
                <a:latin typeface="NanumSquare" panose="020B0600000101010101" pitchFamily="34" charset="-127"/>
                <a:ea typeface="NanumSquare" panose="020B0600000101010101" pitchFamily="34" charset="-127"/>
              </a:rPr>
              <a:t>End of Document</a:t>
            </a:r>
          </a:p>
          <a:p>
            <a:pPr>
              <a:lnSpc>
                <a:spcPct val="110000"/>
              </a:lnSpc>
            </a:pPr>
            <a:r>
              <a:rPr kumimoji="1" lang="en-US" altLang="ko-KR" sz="4800" dirty="0">
                <a:latin typeface="NanumSquare" panose="020B0600000101010101" pitchFamily="34" charset="-127"/>
                <a:ea typeface="NanumSquare" panose="020B0600000101010101" pitchFamily="34" charset="-127"/>
              </a:rPr>
              <a:t>Thank You.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0A469047-24D5-E381-B893-5B3C23335A7A}"/>
              </a:ext>
            </a:extLst>
          </p:cNvPr>
          <p:cNvCxnSpPr/>
          <p:nvPr/>
        </p:nvCxnSpPr>
        <p:spPr>
          <a:xfrm>
            <a:off x="371475" y="260350"/>
            <a:ext cx="114490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래픽 4">
            <a:extLst>
              <a:ext uri="{FF2B5EF4-FFF2-40B4-BE49-F238E27FC236}">
                <a16:creationId xmlns:a16="http://schemas.microsoft.com/office/drawing/2014/main" id="{E09FAEAD-0FC8-DBC9-5D3B-0164A18AA7F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75" y="6435090"/>
            <a:ext cx="1166079" cy="17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09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CDA4595-50A5-D180-3462-110E45BB5FF7}"/>
              </a:ext>
            </a:extLst>
          </p:cNvPr>
          <p:cNvSpPr txBox="1"/>
          <p:nvPr/>
        </p:nvSpPr>
        <p:spPr>
          <a:xfrm>
            <a:off x="288501" y="0"/>
            <a:ext cx="2450543" cy="819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000" b="1" i="0" u="none" strike="noStrike" kern="1200" cap="none" spc="-1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Backup</a:t>
            </a:r>
            <a:r>
              <a:rPr kumimoji="1" lang="ko-KR" altLang="en-US" sz="3000" b="1" i="0" u="none" strike="noStrike" kern="1200" cap="none" spc="-1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1" lang="en-US" altLang="ko-KR" sz="3000" b="1" i="0" u="none" strike="noStrike" kern="1200" cap="none" spc="-1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–</a:t>
            </a:r>
            <a:r>
              <a:rPr kumimoji="1" lang="ko-KR" altLang="en-US" sz="3000" b="1" i="0" u="none" strike="noStrike" kern="1200" cap="none" spc="-1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  <a:r>
              <a:rPr kumimoji="1" lang="en-US" altLang="ko-KR" sz="3000" b="1" i="0" u="none" strike="noStrike" kern="1200" cap="none" spc="-1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Books</a:t>
            </a: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44FD558F-2230-CADC-972A-B0CDDFCA7F7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75" y="6435090"/>
            <a:ext cx="1166079" cy="170646"/>
          </a:xfrm>
          <a:prstGeom prst="rect">
            <a:avLst/>
          </a:prstGeom>
        </p:spPr>
      </p:pic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D604B9F1-1CA4-0767-4072-3ECAE7922998}"/>
              </a:ext>
            </a:extLst>
          </p:cNvPr>
          <p:cNvCxnSpPr/>
          <p:nvPr/>
        </p:nvCxnSpPr>
        <p:spPr>
          <a:xfrm>
            <a:off x="371475" y="260350"/>
            <a:ext cx="114490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EEABAC4-9D2F-99BD-2110-79351515E306}"/>
              </a:ext>
            </a:extLst>
          </p:cNvPr>
          <p:cNvSpPr txBox="1"/>
          <p:nvPr/>
        </p:nvSpPr>
        <p:spPr>
          <a:xfrm>
            <a:off x="7613284" y="2230750"/>
            <a:ext cx="4055726" cy="20602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ko-KR" altLang="en-US" sz="1300" b="1" dirty="0">
                <a:solidFill>
                  <a:srgbClr val="0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모든 </a:t>
            </a:r>
            <a:r>
              <a:rPr kumimoji="1" lang="en-US" altLang="ko-KR" sz="1300" b="1" dirty="0">
                <a:solidFill>
                  <a:srgbClr val="0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column</a:t>
            </a:r>
            <a:r>
              <a:rPr kumimoji="1" lang="ko-KR" altLang="en-US" sz="1300" b="1" dirty="0">
                <a:solidFill>
                  <a:srgbClr val="0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을 다 사용</a:t>
            </a:r>
            <a:endParaRPr kumimoji="1" lang="en-US" altLang="ko-KR" sz="1300" b="1" dirty="0">
              <a:solidFill>
                <a:srgbClr val="000000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1" lang="en-US" altLang="ko-KR" sz="1300" b="1" dirty="0">
              <a:solidFill>
                <a:srgbClr val="000000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R" sz="1300" b="1" dirty="0" err="1">
                <a:solidFill>
                  <a:srgbClr val="0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Avg_rating</a:t>
            </a:r>
            <a:r>
              <a:rPr kumimoji="1" lang="ko-KR" altLang="en-US" sz="1300" b="1" dirty="0">
                <a:solidFill>
                  <a:srgbClr val="0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은 매우 중요한 </a:t>
            </a:r>
            <a:r>
              <a:rPr kumimoji="1" lang="en-US" altLang="ko-KR" sz="1300" b="1" dirty="0">
                <a:solidFill>
                  <a:srgbClr val="0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feature</a:t>
            </a:r>
          </a:p>
          <a:p>
            <a:pPr marL="285750" marR="0" lvl="0" indent="-28575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1" lang="en-US" altLang="ko-KR" sz="1300" b="1" dirty="0">
              <a:solidFill>
                <a:srgbClr val="000000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R" sz="1300" b="1" dirty="0">
                <a:solidFill>
                  <a:srgbClr val="0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Country</a:t>
            </a:r>
            <a:r>
              <a:rPr kumimoji="1" lang="ko-KR" altLang="en-US" sz="1300" b="1" dirty="0">
                <a:solidFill>
                  <a:srgbClr val="0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가 </a:t>
            </a:r>
            <a:r>
              <a:rPr kumimoji="1" lang="en-US" altLang="ko-KR" sz="1300" b="1" dirty="0">
                <a:solidFill>
                  <a:srgbClr val="0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city, state</a:t>
            </a:r>
            <a:r>
              <a:rPr kumimoji="1" lang="ko-KR" altLang="en-US" sz="1300" b="1" dirty="0" err="1">
                <a:solidFill>
                  <a:srgbClr val="0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를</a:t>
            </a:r>
            <a:r>
              <a:rPr kumimoji="1" lang="ko-KR" altLang="en-US" sz="1300" b="1" dirty="0">
                <a:solidFill>
                  <a:srgbClr val="0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대변할 수 있다고 판단</a:t>
            </a:r>
            <a:endParaRPr kumimoji="1" lang="en-US" altLang="ko-KR" sz="1300" b="1" dirty="0">
              <a:solidFill>
                <a:srgbClr val="000000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marR="0" lvl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Square Bold" panose="020B0600000101010101" pitchFamily="34" charset="-127"/>
              <a:ea typeface="NanumSquare Bold" panose="020B0600000101010101" pitchFamily="34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R" sz="1300" b="1" dirty="0" err="1">
                <a:solidFill>
                  <a:srgbClr val="0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Isbn</a:t>
            </a:r>
            <a:r>
              <a:rPr kumimoji="1" lang="ko-KR" altLang="en-US" sz="1300" b="1" dirty="0">
                <a:solidFill>
                  <a:srgbClr val="0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이 </a:t>
            </a:r>
            <a:r>
              <a:rPr kumimoji="1" lang="en-US" altLang="ko-KR" sz="1300" b="1" dirty="0" err="1">
                <a:solidFill>
                  <a:srgbClr val="0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book_title</a:t>
            </a:r>
            <a:r>
              <a:rPr kumimoji="1" lang="ko-KR" altLang="en-US" sz="1300" b="1" dirty="0">
                <a:solidFill>
                  <a:srgbClr val="0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을 대변한다고 판단</a:t>
            </a:r>
            <a:endParaRPr kumimoji="1" lang="en-US" altLang="ko-KR" sz="1300" b="1" dirty="0">
              <a:solidFill>
                <a:srgbClr val="000000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Square Bold" panose="020B0600000101010101" pitchFamily="34" charset="-127"/>
              <a:ea typeface="NanumSquare Bold" panose="020B0600000101010101" pitchFamily="34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R" sz="1300" b="1" dirty="0">
                <a:solidFill>
                  <a:srgbClr val="0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City, state, location, </a:t>
            </a:r>
            <a:r>
              <a:rPr kumimoji="1" lang="en-US" altLang="ko-KR" sz="1300" b="1" dirty="0" err="1">
                <a:solidFill>
                  <a:srgbClr val="0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book_title</a:t>
            </a:r>
            <a:r>
              <a:rPr kumimoji="1" lang="ko-KR" altLang="en-US" sz="1300" b="1" dirty="0">
                <a:solidFill>
                  <a:srgbClr val="0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열 삭제 후 학습 진행</a:t>
            </a:r>
            <a:endParaRPr kumimoji="1" lang="en-US" altLang="ko-KR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Square Bold" panose="020B0600000101010101" pitchFamily="34" charset="-127"/>
              <a:ea typeface="NanumSquare Bold" panose="020B0600000101010101" pitchFamily="34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4A6250-4ED0-1004-EF02-BEB5A6673F45}"/>
              </a:ext>
            </a:extLst>
          </p:cNvPr>
          <p:cNvSpPr txBox="1"/>
          <p:nvPr/>
        </p:nvSpPr>
        <p:spPr>
          <a:xfrm>
            <a:off x="7697367" y="925758"/>
            <a:ext cx="1783822" cy="494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Age Column</a:t>
            </a:r>
          </a:p>
        </p:txBody>
      </p:sp>
      <p:pic>
        <p:nvPicPr>
          <p:cNvPr id="3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AF6AACAF-0F4E-CFD2-7973-5CA236052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5" y="1172941"/>
            <a:ext cx="6753430" cy="332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42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CDA4595-50A5-D180-3462-110E45BB5FF7}"/>
              </a:ext>
            </a:extLst>
          </p:cNvPr>
          <p:cNvSpPr txBox="1"/>
          <p:nvPr/>
        </p:nvSpPr>
        <p:spPr>
          <a:xfrm>
            <a:off x="288501" y="0"/>
            <a:ext cx="923330" cy="8153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000" b="1" i="0" u="none" strike="noStrike" kern="1200" cap="none" spc="-1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목차</a:t>
            </a:r>
            <a:endParaRPr kumimoji="1" lang="en-US" altLang="ko-KR" sz="3000" b="1" i="0" u="none" strike="noStrike" kern="1200" cap="none" spc="-12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44FD558F-2230-CADC-972A-B0CDDFCA7F7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75" y="6435090"/>
            <a:ext cx="1166079" cy="170646"/>
          </a:xfrm>
          <a:prstGeom prst="rect">
            <a:avLst/>
          </a:prstGeom>
        </p:spPr>
      </p:pic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D604B9F1-1CA4-0767-4072-3ECAE7922998}"/>
              </a:ext>
            </a:extLst>
          </p:cNvPr>
          <p:cNvCxnSpPr/>
          <p:nvPr/>
        </p:nvCxnSpPr>
        <p:spPr>
          <a:xfrm>
            <a:off x="371475" y="260350"/>
            <a:ext cx="114490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140;p26">
            <a:extLst>
              <a:ext uri="{FF2B5EF4-FFF2-40B4-BE49-F238E27FC236}">
                <a16:creationId xmlns:a16="http://schemas.microsoft.com/office/drawing/2014/main" id="{810638BF-11F6-9849-C581-007A3562436D}"/>
              </a:ext>
            </a:extLst>
          </p:cNvPr>
          <p:cNvSpPr txBox="1"/>
          <p:nvPr/>
        </p:nvSpPr>
        <p:spPr>
          <a:xfrm>
            <a:off x="416070" y="980695"/>
            <a:ext cx="31124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" sz="2000" b="1" dirty="0">
                <a:latin typeface="NanumGothic"/>
                <a:ea typeface="NanumGothic"/>
                <a:cs typeface="NanumGothic"/>
                <a:sym typeface="Nanum Gothic"/>
              </a:rPr>
              <a:t>1. EDA</a:t>
            </a:r>
            <a:endParaRPr sz="2000" b="1" dirty="0">
              <a:latin typeface="NanumGothic"/>
              <a:ea typeface="NanumGothic"/>
              <a:cs typeface="NanumGothic"/>
              <a:sym typeface="Nanum Gothic"/>
            </a:endParaRPr>
          </a:p>
        </p:txBody>
      </p:sp>
      <p:cxnSp>
        <p:nvCxnSpPr>
          <p:cNvPr id="4" name="Google Shape;141;p26">
            <a:extLst>
              <a:ext uri="{FF2B5EF4-FFF2-40B4-BE49-F238E27FC236}">
                <a16:creationId xmlns:a16="http://schemas.microsoft.com/office/drawing/2014/main" id="{6B2CA0A9-0F16-AEEF-ACA5-AB0D2F82DD2D}"/>
              </a:ext>
            </a:extLst>
          </p:cNvPr>
          <p:cNvCxnSpPr/>
          <p:nvPr/>
        </p:nvCxnSpPr>
        <p:spPr>
          <a:xfrm>
            <a:off x="458899" y="1573531"/>
            <a:ext cx="5648400" cy="0"/>
          </a:xfrm>
          <a:prstGeom prst="straightConnector1">
            <a:avLst/>
          </a:prstGeom>
          <a:noFill/>
          <a:ln w="3492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Google Shape;146;p26">
            <a:extLst>
              <a:ext uri="{FF2B5EF4-FFF2-40B4-BE49-F238E27FC236}">
                <a16:creationId xmlns:a16="http://schemas.microsoft.com/office/drawing/2014/main" id="{F59C3F62-C065-0053-E313-B2979CA8C216}"/>
              </a:ext>
            </a:extLst>
          </p:cNvPr>
          <p:cNvSpPr txBox="1"/>
          <p:nvPr/>
        </p:nvSpPr>
        <p:spPr>
          <a:xfrm>
            <a:off x="416235" y="2900427"/>
            <a:ext cx="3112400" cy="1083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000" b="1" dirty="0">
                <a:latin typeface="NanumGothic"/>
                <a:ea typeface="NanumGothic"/>
                <a:cs typeface="NanumGothic"/>
                <a:sym typeface="Nanum Gothic"/>
              </a:rPr>
              <a:t>3. ML model</a:t>
            </a:r>
            <a:endParaRPr sz="2000" b="1" dirty="0">
              <a:latin typeface="NanumGothic"/>
              <a:ea typeface="NanumGothic"/>
              <a:cs typeface="NanumGothic"/>
              <a:sym typeface="Nanum Gothic"/>
            </a:endParaRPr>
          </a:p>
          <a:p>
            <a:pPr>
              <a:lnSpc>
                <a:spcPct val="115000"/>
              </a:lnSpc>
            </a:pPr>
            <a:r>
              <a:rPr lang="en-US" altLang="ko" sz="1700" b="1" dirty="0">
                <a:latin typeface="NanumGothic"/>
                <a:ea typeface="NanumGothic"/>
                <a:cs typeface="NanumGothic"/>
                <a:sym typeface="Nanum Gothic"/>
              </a:rPr>
              <a:t> 3.1 LGBM</a:t>
            </a:r>
            <a:endParaRPr sz="1700" b="1" dirty="0">
              <a:latin typeface="NanumGothic"/>
              <a:ea typeface="NanumGothic"/>
              <a:cs typeface="NanumGothic"/>
              <a:sym typeface="Nanum Gothic"/>
            </a:endParaRPr>
          </a:p>
          <a:p>
            <a:pPr>
              <a:lnSpc>
                <a:spcPct val="115000"/>
              </a:lnSpc>
            </a:pPr>
            <a:r>
              <a:rPr lang="en-US" altLang="ko" sz="1700" b="1" dirty="0">
                <a:latin typeface="NanumGothic"/>
                <a:ea typeface="NanumGothic"/>
                <a:cs typeface="NanumGothic"/>
                <a:sym typeface="Nanum Gothic"/>
              </a:rPr>
              <a:t> 3.2 CatBoost</a:t>
            </a:r>
            <a:endParaRPr sz="1700" b="1" dirty="0"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7" name="Google Shape;147;p26">
            <a:extLst>
              <a:ext uri="{FF2B5EF4-FFF2-40B4-BE49-F238E27FC236}">
                <a16:creationId xmlns:a16="http://schemas.microsoft.com/office/drawing/2014/main" id="{20765909-27F0-B1E6-41D7-E18F493BEE31}"/>
              </a:ext>
            </a:extLst>
          </p:cNvPr>
          <p:cNvSpPr txBox="1"/>
          <p:nvPr/>
        </p:nvSpPr>
        <p:spPr>
          <a:xfrm>
            <a:off x="382331" y="4411540"/>
            <a:ext cx="3112400" cy="1401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" sz="2000" b="1" dirty="0">
                <a:latin typeface="NanumGothic"/>
                <a:ea typeface="NanumGothic"/>
                <a:cs typeface="NanumGothic"/>
                <a:sym typeface="Nanum Gothic"/>
              </a:rPr>
              <a:t>4. </a:t>
            </a:r>
            <a:r>
              <a:rPr lang="ko" altLang="en-US" sz="2000" b="1" dirty="0">
                <a:latin typeface="NanumGothic"/>
                <a:ea typeface="NanumGothic"/>
                <a:cs typeface="NanumGothic"/>
                <a:sym typeface="Nanum Gothic"/>
              </a:rPr>
              <a:t>모델 최적화</a:t>
            </a:r>
            <a:endParaRPr sz="2000" b="1" dirty="0">
              <a:latin typeface="NanumGothic"/>
              <a:ea typeface="NanumGothic"/>
              <a:cs typeface="NanumGothic"/>
              <a:sym typeface="Nanum Gothic"/>
            </a:endParaRPr>
          </a:p>
          <a:p>
            <a:pPr>
              <a:lnSpc>
                <a:spcPct val="115000"/>
              </a:lnSpc>
            </a:pPr>
            <a:r>
              <a:rPr lang="en-US" altLang="ko-KR" sz="1700" b="1" dirty="0">
                <a:latin typeface="NanumGothic"/>
                <a:ea typeface="NanumGothic"/>
                <a:cs typeface="NanumGothic"/>
                <a:sym typeface="Nanum Gothic"/>
              </a:rPr>
              <a:t> 4.1 K-Fold CV</a:t>
            </a:r>
            <a:endParaRPr lang="en-US" altLang="ko" sz="1700" b="1" dirty="0">
              <a:latin typeface="NanumGothic"/>
              <a:ea typeface="NanumGothic"/>
              <a:cs typeface="NanumGothic"/>
              <a:sym typeface="Nanum Gothic"/>
            </a:endParaRPr>
          </a:p>
          <a:p>
            <a:pPr>
              <a:lnSpc>
                <a:spcPct val="115000"/>
              </a:lnSpc>
            </a:pPr>
            <a:r>
              <a:rPr lang="en-US" altLang="ko" sz="1700" b="1" dirty="0">
                <a:latin typeface="NanumGothic"/>
                <a:ea typeface="NanumGothic"/>
                <a:cs typeface="NanumGothic"/>
                <a:sym typeface="Nanum Gothic"/>
              </a:rPr>
              <a:t> 4.2</a:t>
            </a:r>
            <a:r>
              <a:rPr lang="ko" altLang="en-US" sz="1700" b="1" dirty="0"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altLang="ko" sz="1700" b="1" dirty="0">
                <a:latin typeface="NanumGothic"/>
                <a:ea typeface="NanumGothic"/>
                <a:cs typeface="NanumGothic"/>
                <a:sym typeface="Nanum Gothic"/>
              </a:rPr>
              <a:t>Optuna</a:t>
            </a:r>
            <a:endParaRPr sz="1700" b="1" dirty="0">
              <a:latin typeface="NanumGothic"/>
              <a:ea typeface="NanumGothic"/>
              <a:cs typeface="NanumGothic"/>
              <a:sym typeface="Nanum Gothic"/>
            </a:endParaRPr>
          </a:p>
          <a:p>
            <a:pPr>
              <a:lnSpc>
                <a:spcPct val="115000"/>
              </a:lnSpc>
            </a:pPr>
            <a:r>
              <a:rPr lang="en-US" altLang="ko" sz="1700" b="1" dirty="0">
                <a:latin typeface="NanumGothic"/>
                <a:ea typeface="NanumGothic"/>
                <a:cs typeface="NanumGothic"/>
                <a:sym typeface="Nanum Gothic"/>
              </a:rPr>
              <a:t> 4.3</a:t>
            </a:r>
            <a:r>
              <a:rPr lang="ko" altLang="en-US" sz="1700" b="1" dirty="0"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altLang="ko" sz="1700" b="1" dirty="0">
                <a:latin typeface="NanumGothic"/>
                <a:ea typeface="NanumGothic"/>
                <a:cs typeface="NanumGothic"/>
                <a:sym typeface="Nanum Gothic"/>
              </a:rPr>
              <a:t>Ensemble</a:t>
            </a:r>
            <a:endParaRPr sz="1700" b="1" dirty="0"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8" name="Google Shape;148;p26">
            <a:extLst>
              <a:ext uri="{FF2B5EF4-FFF2-40B4-BE49-F238E27FC236}">
                <a16:creationId xmlns:a16="http://schemas.microsoft.com/office/drawing/2014/main" id="{E8E2D8A2-E64B-D5AC-C66B-F8828895C5C3}"/>
              </a:ext>
            </a:extLst>
          </p:cNvPr>
          <p:cNvSpPr txBox="1"/>
          <p:nvPr/>
        </p:nvSpPr>
        <p:spPr>
          <a:xfrm>
            <a:off x="416070" y="1958756"/>
            <a:ext cx="40240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" sz="2000" b="1" dirty="0">
                <a:latin typeface="NanumGothic"/>
                <a:ea typeface="NanumGothic"/>
                <a:cs typeface="NanumGothic"/>
                <a:sym typeface="Nanum Gothic"/>
              </a:rPr>
              <a:t>2. </a:t>
            </a:r>
            <a:r>
              <a:rPr lang="en-US" altLang="ko" sz="2000" b="1" dirty="0" err="1">
                <a:latin typeface="NanumGothic"/>
                <a:ea typeface="NanumGothic"/>
                <a:cs typeface="NanumGothic"/>
                <a:sym typeface="Nanum Gothic"/>
              </a:rPr>
              <a:t>BaseLine</a:t>
            </a:r>
            <a:r>
              <a:rPr lang="en-US" altLang="ko" sz="2000" b="1" dirty="0">
                <a:latin typeface="NanumGothic"/>
                <a:ea typeface="NanumGothic"/>
                <a:cs typeface="NanumGothic"/>
                <a:sym typeface="Nanum Gothic"/>
              </a:rPr>
              <a:t> model</a:t>
            </a:r>
            <a:endParaRPr sz="2000" b="1" dirty="0">
              <a:latin typeface="NanumGothic"/>
              <a:ea typeface="NanumGothic"/>
              <a:cs typeface="NanumGothic"/>
              <a:sym typeface="Nanum Gothic"/>
            </a:endParaRPr>
          </a:p>
        </p:txBody>
      </p:sp>
      <p:cxnSp>
        <p:nvCxnSpPr>
          <p:cNvPr id="12" name="Google Shape;141;p26">
            <a:extLst>
              <a:ext uri="{FF2B5EF4-FFF2-40B4-BE49-F238E27FC236}">
                <a16:creationId xmlns:a16="http://schemas.microsoft.com/office/drawing/2014/main" id="{A5691129-D756-BCF6-D8C8-9E118F4DD57D}"/>
              </a:ext>
            </a:extLst>
          </p:cNvPr>
          <p:cNvCxnSpPr/>
          <p:nvPr/>
        </p:nvCxnSpPr>
        <p:spPr>
          <a:xfrm>
            <a:off x="447600" y="2692883"/>
            <a:ext cx="5648400" cy="0"/>
          </a:xfrm>
          <a:prstGeom prst="straightConnector1">
            <a:avLst/>
          </a:prstGeom>
          <a:noFill/>
          <a:ln w="3492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" name="Google Shape;141;p26">
            <a:extLst>
              <a:ext uri="{FF2B5EF4-FFF2-40B4-BE49-F238E27FC236}">
                <a16:creationId xmlns:a16="http://schemas.microsoft.com/office/drawing/2014/main" id="{3E1832E3-6AFD-C158-1686-7041992A6A51}"/>
              </a:ext>
            </a:extLst>
          </p:cNvPr>
          <p:cNvCxnSpPr/>
          <p:nvPr/>
        </p:nvCxnSpPr>
        <p:spPr>
          <a:xfrm>
            <a:off x="416070" y="4153821"/>
            <a:ext cx="5648400" cy="0"/>
          </a:xfrm>
          <a:prstGeom prst="straightConnector1">
            <a:avLst/>
          </a:prstGeom>
          <a:noFill/>
          <a:ln w="3492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807900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CDA4595-50A5-D180-3462-110E45BB5FF7}"/>
              </a:ext>
            </a:extLst>
          </p:cNvPr>
          <p:cNvSpPr txBox="1"/>
          <p:nvPr/>
        </p:nvSpPr>
        <p:spPr>
          <a:xfrm>
            <a:off x="288501" y="0"/>
            <a:ext cx="1120628" cy="819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000" b="1" spc="-120" dirty="0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1. EDA</a:t>
            </a:r>
            <a:endParaRPr kumimoji="1" lang="en-US" altLang="ko-KR" sz="3000" b="1" i="0" u="none" strike="noStrike" kern="1200" cap="none" spc="-12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44FD558F-2230-CADC-972A-B0CDDFCA7F7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75" y="6435090"/>
            <a:ext cx="1166079" cy="170646"/>
          </a:xfrm>
          <a:prstGeom prst="rect">
            <a:avLst/>
          </a:prstGeom>
        </p:spPr>
      </p:pic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D604B9F1-1CA4-0767-4072-3ECAE7922998}"/>
              </a:ext>
            </a:extLst>
          </p:cNvPr>
          <p:cNvCxnSpPr/>
          <p:nvPr/>
        </p:nvCxnSpPr>
        <p:spPr>
          <a:xfrm>
            <a:off x="371475" y="260350"/>
            <a:ext cx="114490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oogle Shape;160;p27">
            <a:extLst>
              <a:ext uri="{FF2B5EF4-FFF2-40B4-BE49-F238E27FC236}">
                <a16:creationId xmlns:a16="http://schemas.microsoft.com/office/drawing/2014/main" id="{47E399F1-01DA-E804-E302-E78AF93BD45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2391" y="1738179"/>
            <a:ext cx="3743419" cy="3219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79;p28">
            <a:extLst>
              <a:ext uri="{FF2B5EF4-FFF2-40B4-BE49-F238E27FC236}">
                <a16:creationId xmlns:a16="http://schemas.microsoft.com/office/drawing/2014/main" id="{F6081FA0-3416-0FC8-317E-BF37457D905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24289" y="1738179"/>
            <a:ext cx="3743421" cy="3219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94;p29">
            <a:extLst>
              <a:ext uri="{FF2B5EF4-FFF2-40B4-BE49-F238E27FC236}">
                <a16:creationId xmlns:a16="http://schemas.microsoft.com/office/drawing/2014/main" id="{31E7B724-B7B3-29A2-7354-5D42F42A83C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36189" y="1738183"/>
            <a:ext cx="3743421" cy="3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28DA7A-50E1-E301-D615-DA23CAAAFED9}"/>
              </a:ext>
            </a:extLst>
          </p:cNvPr>
          <p:cNvSpPr txBox="1"/>
          <p:nvPr/>
        </p:nvSpPr>
        <p:spPr>
          <a:xfrm>
            <a:off x="1292189" y="1063618"/>
            <a:ext cx="1661993" cy="494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dirty="0">
                <a:solidFill>
                  <a:srgbClr val="0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Users - Age</a:t>
            </a:r>
            <a:endParaRPr kumimoji="1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Square Bold" panose="020B0600000101010101" pitchFamily="34" charset="-127"/>
              <a:ea typeface="NanumSquare Bold" panose="020B0600000101010101" pitchFamily="34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033A69-5362-F8B2-ED8E-F03945F6C864}"/>
              </a:ext>
            </a:extLst>
          </p:cNvPr>
          <p:cNvSpPr txBox="1"/>
          <p:nvPr/>
        </p:nvSpPr>
        <p:spPr>
          <a:xfrm>
            <a:off x="4893907" y="1063618"/>
            <a:ext cx="2404184" cy="494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dirty="0">
                <a:solidFill>
                  <a:srgbClr val="0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Books - Category</a:t>
            </a:r>
            <a:endParaRPr kumimoji="1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Square Bold" panose="020B0600000101010101" pitchFamily="34" charset="-127"/>
              <a:ea typeface="NanumSquare Bold" panose="020B0600000101010101" pitchFamily="34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6DB375-4C2C-E7CD-8A0B-C5941E681289}"/>
              </a:ext>
            </a:extLst>
          </p:cNvPr>
          <p:cNvSpPr txBox="1"/>
          <p:nvPr/>
        </p:nvSpPr>
        <p:spPr>
          <a:xfrm>
            <a:off x="8136189" y="1063618"/>
            <a:ext cx="3747501" cy="494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dirty="0">
                <a:solidFill>
                  <a:srgbClr val="0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Books – Year of publication</a:t>
            </a:r>
            <a:endParaRPr kumimoji="1" lang="en-US" altLang="ko-KR" sz="2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Square Bold" panose="020B0600000101010101" pitchFamily="34" charset="-127"/>
              <a:ea typeface="NanumSquare Bold" panose="020B0600000101010101" pitchFamily="34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C259E-C1E4-FF0F-F5B3-1E44B85F8187}"/>
              </a:ext>
            </a:extLst>
          </p:cNvPr>
          <p:cNvSpPr txBox="1"/>
          <p:nvPr/>
        </p:nvSpPr>
        <p:spPr>
          <a:xfrm>
            <a:off x="371475" y="5137457"/>
            <a:ext cx="3493264" cy="7500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약 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40 % </a:t>
            </a: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의 </a:t>
            </a:r>
            <a:r>
              <a:rPr kumimoji="1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결측값</a:t>
            </a: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 존재 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Square Bold" panose="020B0600000101010101" pitchFamily="34" charset="-127"/>
              <a:ea typeface="NanumSquare Bold" panose="020B0600000101010101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dirty="0">
                <a:solidFill>
                  <a:srgbClr val="0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국가별 평균 나이의 편차 존재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Square Bold" panose="020B0600000101010101" pitchFamily="34" charset="-127"/>
              <a:ea typeface="NanumSquare Bold" panose="020B0600000101010101" pitchFamily="34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AE1793-92D4-BAD2-6755-5439937CBF81}"/>
              </a:ext>
            </a:extLst>
          </p:cNvPr>
          <p:cNvSpPr txBox="1"/>
          <p:nvPr/>
        </p:nvSpPr>
        <p:spPr>
          <a:xfrm>
            <a:off x="4224289" y="5140392"/>
            <a:ext cx="3122971" cy="7500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dirty="0">
                <a:solidFill>
                  <a:srgbClr val="0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상위 </a:t>
            </a:r>
            <a:r>
              <a:rPr kumimoji="1" lang="en-US" altLang="ko-KR" sz="2000" b="1" dirty="0">
                <a:solidFill>
                  <a:srgbClr val="0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10</a:t>
            </a:r>
            <a:r>
              <a:rPr kumimoji="1" lang="ko-KR" altLang="en-US" sz="2000" b="1" dirty="0">
                <a:solidFill>
                  <a:srgbClr val="0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개의 카테고리</a:t>
            </a:r>
            <a:endParaRPr kumimoji="1" lang="en-US" altLang="ko-KR" sz="2000" b="1" dirty="0">
              <a:solidFill>
                <a:srgbClr val="000000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Fiction</a:t>
            </a: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이 가장 많이 차지함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Square Bold" panose="020B0600000101010101" pitchFamily="34" charset="-127"/>
              <a:ea typeface="NanumSquare Bold" panose="020B0600000101010101" pitchFamily="34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74CD31-D264-C539-8682-53AB2E52F1C9}"/>
              </a:ext>
            </a:extLst>
          </p:cNvPr>
          <p:cNvSpPr txBox="1"/>
          <p:nvPr/>
        </p:nvSpPr>
        <p:spPr>
          <a:xfrm>
            <a:off x="8136189" y="5137457"/>
            <a:ext cx="3903633" cy="7525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1900</a:t>
            </a: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년도부터 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2000</a:t>
            </a:r>
            <a:r>
              <a:rPr kumimoji="1" lang="ko-KR" altLang="en-US" sz="2000" b="1" dirty="0">
                <a:solidFill>
                  <a:srgbClr val="0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년대까지 분포</a:t>
            </a:r>
            <a:endParaRPr kumimoji="1" lang="en-US" altLang="ko-KR" sz="2000" b="1" dirty="0">
              <a:solidFill>
                <a:srgbClr val="000000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대부분 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2000</a:t>
            </a: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년대에 </a:t>
            </a:r>
            <a:r>
              <a:rPr kumimoji="1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  <a:cs typeface="+mn-cs"/>
              </a:rPr>
              <a:t>몰려있음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Square Bold" panose="020B0600000101010101" pitchFamily="34" charset="-127"/>
              <a:ea typeface="NanumSquare Bold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268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CDA4595-50A5-D180-3462-110E45BB5FF7}"/>
              </a:ext>
            </a:extLst>
          </p:cNvPr>
          <p:cNvSpPr txBox="1"/>
          <p:nvPr/>
        </p:nvSpPr>
        <p:spPr>
          <a:xfrm>
            <a:off x="288501" y="0"/>
            <a:ext cx="3019737" cy="819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000" b="1" i="0" u="none" strike="noStrike" kern="1200" cap="none" spc="-1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2. </a:t>
            </a:r>
            <a:r>
              <a:rPr kumimoji="1" lang="en-US" altLang="ko-KR" sz="3000" b="1" spc="-120" dirty="0" err="1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BaseLine</a:t>
            </a:r>
            <a:r>
              <a:rPr kumimoji="1" lang="en-US" altLang="ko-KR" sz="3000" b="1" spc="-120" dirty="0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Model</a:t>
            </a:r>
            <a:r>
              <a:rPr kumimoji="1" lang="en-US" altLang="ko-KR" sz="3000" b="1" i="0" u="none" strike="noStrike" kern="1200" cap="none" spc="-1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44FD558F-2230-CADC-972A-B0CDDFCA7F7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75" y="6435090"/>
            <a:ext cx="1166079" cy="170646"/>
          </a:xfrm>
          <a:prstGeom prst="rect">
            <a:avLst/>
          </a:prstGeom>
        </p:spPr>
      </p:pic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D604B9F1-1CA4-0767-4072-3ECAE7922998}"/>
              </a:ext>
            </a:extLst>
          </p:cNvPr>
          <p:cNvCxnSpPr/>
          <p:nvPr/>
        </p:nvCxnSpPr>
        <p:spPr>
          <a:xfrm>
            <a:off x="371475" y="260350"/>
            <a:ext cx="114490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oogle Shape;209;p30" descr="차트이(가) 표시된 사진&#10;&#10;자동 생성된 설명">
            <a:extLst>
              <a:ext uri="{FF2B5EF4-FFF2-40B4-BE49-F238E27FC236}">
                <a16:creationId xmlns:a16="http://schemas.microsoft.com/office/drawing/2014/main" id="{F601D447-78EA-03E0-EE75-1CF62879021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0714"/>
          <a:stretch/>
        </p:blipFill>
        <p:spPr>
          <a:xfrm>
            <a:off x="371475" y="1427994"/>
            <a:ext cx="5808608" cy="32701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0B696-8D31-B1F4-B1C1-A1F05775C517}"/>
              </a:ext>
            </a:extLst>
          </p:cNvPr>
          <p:cNvSpPr txBox="1"/>
          <p:nvPr/>
        </p:nvSpPr>
        <p:spPr>
          <a:xfrm>
            <a:off x="6417315" y="1708061"/>
            <a:ext cx="5666936" cy="29523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anumGothic"/>
                <a:ea typeface="NanumGothic"/>
                <a:cs typeface="NanumGothic"/>
                <a:sym typeface="Nanum Gothic"/>
              </a:rPr>
              <a:t>NCF : baseline </a:t>
            </a:r>
            <a:r>
              <a:rPr kumimoji="0" lang="ko-KR" alt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anumGothic"/>
                <a:ea typeface="NanumGothic"/>
                <a:cs typeface="NanumGothic"/>
                <a:sym typeface="Nanum Gothic"/>
              </a:rPr>
              <a:t>코드 그대로 실행</a:t>
            </a:r>
            <a:endParaRPr kumimoji="0" lang="en-US" altLang="ko-KR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NanumGothic"/>
              <a:ea typeface="NanumGothic"/>
              <a:cs typeface="NanumGothic"/>
              <a:sym typeface="Nanum Gothic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NanumGothic"/>
              <a:ea typeface="NanumGothic"/>
              <a:cs typeface="NanumGothic"/>
              <a:sym typeface="Nanum Gothic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anumGothic"/>
                <a:ea typeface="NanumGothic"/>
                <a:cs typeface="NanumGothic"/>
                <a:sym typeface="Nanum Gothic"/>
              </a:rPr>
              <a:t>CNN_FM : baseline </a:t>
            </a:r>
            <a:r>
              <a:rPr kumimoji="0" lang="ko-KR" alt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anumGothic"/>
                <a:ea typeface="NanumGothic"/>
                <a:cs typeface="NanumGothic"/>
                <a:sym typeface="Nanum Gothic"/>
              </a:rPr>
              <a:t>코드 </a:t>
            </a:r>
            <a:r>
              <a:rPr kumimoji="0" lang="en-US" altLang="ko-KR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anumGothic"/>
                <a:ea typeface="NanumGothic"/>
                <a:cs typeface="NanumGothic"/>
                <a:sym typeface="Nanum Gothic"/>
              </a:rPr>
              <a:t>+ </a:t>
            </a:r>
            <a:r>
              <a:rPr kumimoji="0" lang="en-US" altLang="ko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NanumGothic"/>
                <a:ea typeface="NanumGothic"/>
                <a:cs typeface="NanumGothic"/>
                <a:sym typeface="Nanum Gothic"/>
              </a:rPr>
              <a:t>Optuna</a:t>
            </a:r>
            <a:r>
              <a:rPr kumimoji="0" lang="en-US" altLang="ko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kumimoji="0" lang="ko-KR" alt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anumGothic"/>
                <a:ea typeface="NanumGothic"/>
                <a:cs typeface="NanumGothic"/>
                <a:sym typeface="Nanum Gothic"/>
              </a:rPr>
              <a:t>최적화 실행</a:t>
            </a:r>
            <a:endParaRPr kumimoji="0" lang="en-US" altLang="ko-KR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NanumGothic"/>
              <a:ea typeface="NanumGothic"/>
              <a:cs typeface="NanumGothic"/>
              <a:sym typeface="Nanum Gothic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NanumGothic"/>
              <a:ea typeface="NanumGothic"/>
              <a:cs typeface="NanumGothic"/>
              <a:sym typeface="Nanum Gothic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anumGothic"/>
                <a:ea typeface="NanumGothic"/>
                <a:cs typeface="NanumGothic"/>
                <a:sym typeface="Nanum Gothic"/>
              </a:rPr>
              <a:t>FM : baseline </a:t>
            </a:r>
            <a:r>
              <a:rPr kumimoji="0" lang="ko-KR" alt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anumGothic"/>
                <a:ea typeface="NanumGothic"/>
                <a:cs typeface="NanumGothic"/>
                <a:sym typeface="Nanum Gothic"/>
              </a:rPr>
              <a:t>코드 그대로 실행</a:t>
            </a:r>
            <a:endParaRPr kumimoji="0" lang="en-US" altLang="ko-KR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NanumGothic"/>
              <a:ea typeface="NanumGothic"/>
              <a:cs typeface="NanumGothic"/>
              <a:sym typeface="Nanum Gothic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NanumGothic"/>
              <a:ea typeface="NanumGothic"/>
              <a:cs typeface="NanumGothic"/>
              <a:sym typeface="Nanum Gothic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anumGothic"/>
                <a:ea typeface="NanumGothic"/>
                <a:cs typeface="NanumGothic"/>
                <a:sym typeface="Nanum Gothic"/>
              </a:rPr>
              <a:t>Ensemble : </a:t>
            </a:r>
            <a:r>
              <a:rPr kumimoji="0" lang="ko" alt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anumGothic"/>
                <a:ea typeface="NanumGothic"/>
                <a:cs typeface="NanumGothic"/>
                <a:sym typeface="Nanum Gothic"/>
              </a:rPr>
              <a:t>위 </a:t>
            </a:r>
            <a:r>
              <a:rPr kumimoji="0" lang="ko-KR" alt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anumGothic"/>
                <a:ea typeface="NanumGothic"/>
                <a:cs typeface="NanumGothic"/>
                <a:sym typeface="Nanum Gothic"/>
              </a:rPr>
              <a:t>세 개의 모델을 동일한 가중치로 결합 </a:t>
            </a:r>
          </a:p>
        </p:txBody>
      </p:sp>
      <p:sp>
        <p:nvSpPr>
          <p:cNvPr id="4" name="Google Shape;211;p30">
            <a:extLst>
              <a:ext uri="{FF2B5EF4-FFF2-40B4-BE49-F238E27FC236}">
                <a16:creationId xmlns:a16="http://schemas.microsoft.com/office/drawing/2014/main" id="{6BB1237D-69D2-3744-EF50-D3724A7A1E18}"/>
              </a:ext>
            </a:extLst>
          </p:cNvPr>
          <p:cNvSpPr txBox="1"/>
          <p:nvPr/>
        </p:nvSpPr>
        <p:spPr>
          <a:xfrm>
            <a:off x="455558" y="5276897"/>
            <a:ext cx="11449050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500" b="1" dirty="0">
                <a:solidFill>
                  <a:schemeClr val="tx2"/>
                </a:solidFill>
                <a:latin typeface="NanumGothic"/>
                <a:ea typeface="NanumGothic"/>
                <a:cs typeface="NanumGothic"/>
                <a:sym typeface="Nanum Gothic"/>
              </a:rPr>
              <a:t>=&gt;</a:t>
            </a:r>
            <a:r>
              <a:rPr lang="ko" sz="2500" b="1" dirty="0">
                <a:solidFill>
                  <a:schemeClr val="tx2"/>
                </a:solidFill>
                <a:latin typeface="NanumGothic"/>
                <a:ea typeface="NanumGothic"/>
                <a:cs typeface="NanumGothic"/>
                <a:sym typeface="Nanum Gothic"/>
              </a:rPr>
              <a:t> DL 모델만으로는 성능 개선에 한계를 느껴 ML 모델 사용을 사용</a:t>
            </a:r>
            <a:r>
              <a:rPr lang="ko" altLang="en-US" sz="2500" b="1" dirty="0">
                <a:solidFill>
                  <a:schemeClr val="tx2"/>
                </a:solidFill>
                <a:latin typeface="NanumGothic"/>
                <a:ea typeface="NanumGothic"/>
                <a:cs typeface="NanumGothic"/>
                <a:sym typeface="Nanum Gothic"/>
              </a:rPr>
              <a:t>해</a:t>
            </a:r>
            <a:r>
              <a:rPr lang="ko" sz="2500" b="1" dirty="0">
                <a:solidFill>
                  <a:schemeClr val="tx2"/>
                </a:solidFill>
                <a:latin typeface="NanumGothic"/>
                <a:ea typeface="NanumGothic"/>
                <a:cs typeface="NanumGothic"/>
                <a:sym typeface="Nanum Gothic"/>
              </a:rPr>
              <a:t>보기로 함 </a:t>
            </a:r>
            <a:endParaRPr sz="2500" b="1" dirty="0">
              <a:solidFill>
                <a:schemeClr val="tx2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90931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CDA4595-50A5-D180-3462-110E45BB5FF7}"/>
              </a:ext>
            </a:extLst>
          </p:cNvPr>
          <p:cNvSpPr txBox="1"/>
          <p:nvPr/>
        </p:nvSpPr>
        <p:spPr>
          <a:xfrm>
            <a:off x="288501" y="0"/>
            <a:ext cx="2023952" cy="819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000" b="1" spc="-120" dirty="0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3. ML Model</a:t>
            </a:r>
            <a:endParaRPr kumimoji="1" lang="en-US" altLang="ko-KR" sz="3000" b="1" i="0" u="none" strike="noStrike" kern="1200" cap="none" spc="-12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44FD558F-2230-CADC-972A-B0CDDFCA7F7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75" y="6435090"/>
            <a:ext cx="1166079" cy="170646"/>
          </a:xfrm>
          <a:prstGeom prst="rect">
            <a:avLst/>
          </a:prstGeom>
        </p:spPr>
      </p:pic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D604B9F1-1CA4-0767-4072-3ECAE7922998}"/>
              </a:ext>
            </a:extLst>
          </p:cNvPr>
          <p:cNvCxnSpPr/>
          <p:nvPr/>
        </p:nvCxnSpPr>
        <p:spPr>
          <a:xfrm>
            <a:off x="371475" y="260350"/>
            <a:ext cx="114490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oogle Shape;225;p31" descr="텍스트이(가) 표시된 사진&#10;&#10;자동 생성된 설명">
            <a:extLst>
              <a:ext uri="{FF2B5EF4-FFF2-40B4-BE49-F238E27FC236}">
                <a16:creationId xmlns:a16="http://schemas.microsoft.com/office/drawing/2014/main" id="{6968D9B4-4B4C-8922-F971-14B695A83C8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1475" y="1164091"/>
            <a:ext cx="4936249" cy="3643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26;p31" descr="텍스트이(가) 표시된 사진&#10;&#10;자동 생성된 설명">
            <a:extLst>
              <a:ext uri="{FF2B5EF4-FFF2-40B4-BE49-F238E27FC236}">
                <a16:creationId xmlns:a16="http://schemas.microsoft.com/office/drawing/2014/main" id="{BD702EE8-4A75-A7CA-AE41-D53DF36EB8B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65075" y="1164099"/>
            <a:ext cx="5769259" cy="364321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30">
            <a:extLst>
              <a:ext uri="{FF2B5EF4-FFF2-40B4-BE49-F238E27FC236}">
                <a16:creationId xmlns:a16="http://schemas.microsoft.com/office/drawing/2014/main" id="{6F6BA500-1D0B-FABF-9892-155555B584BF}"/>
              </a:ext>
            </a:extLst>
          </p:cNvPr>
          <p:cNvSpPr txBox="1"/>
          <p:nvPr/>
        </p:nvSpPr>
        <p:spPr>
          <a:xfrm>
            <a:off x="371475" y="5152335"/>
            <a:ext cx="11449050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500" b="1" dirty="0">
                <a:solidFill>
                  <a:srgbClr val="0073E3"/>
                </a:solidFill>
                <a:latin typeface="NanumGothic"/>
                <a:ea typeface="NanumGothic"/>
                <a:cs typeface="NanumGothic"/>
                <a:sym typeface="Nanum Gothic"/>
              </a:rPr>
              <a:t>=&gt;</a:t>
            </a:r>
            <a:r>
              <a:rPr lang="ko" sz="2500" b="1" dirty="0">
                <a:solidFill>
                  <a:srgbClr val="0073E3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ko" altLang="en-US" sz="2500" b="1" dirty="0">
                <a:solidFill>
                  <a:srgbClr val="0073E3"/>
                </a:solidFill>
                <a:latin typeface="NanumGothic"/>
                <a:ea typeface="NanumGothic"/>
                <a:cs typeface="NanumGothic"/>
                <a:sym typeface="Nanum Gothic"/>
              </a:rPr>
              <a:t>범주형 변수에 강력한 성능을 보이는 </a:t>
            </a:r>
            <a:r>
              <a:rPr lang="en-US" altLang="ko" sz="2500" b="1" dirty="0">
                <a:solidFill>
                  <a:srgbClr val="0073E3"/>
                </a:solidFill>
                <a:latin typeface="NanumGothic"/>
                <a:ea typeface="NanumGothic"/>
                <a:cs typeface="NanumGothic"/>
                <a:sym typeface="Nanum Gothic"/>
              </a:rPr>
              <a:t>LGBM, </a:t>
            </a:r>
            <a:r>
              <a:rPr lang="en-US" altLang="ko" sz="2500" b="1" dirty="0" err="1">
                <a:solidFill>
                  <a:srgbClr val="0073E3"/>
                </a:solidFill>
                <a:latin typeface="NanumGothic"/>
                <a:ea typeface="NanumGothic"/>
                <a:cs typeface="NanumGothic"/>
                <a:sym typeface="Nanum Gothic"/>
              </a:rPr>
              <a:t>CatBoost</a:t>
            </a:r>
            <a:r>
              <a:rPr lang="en-US" altLang="ko" sz="2500" b="1" dirty="0">
                <a:solidFill>
                  <a:srgbClr val="0073E3"/>
                </a:solidFill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ko" altLang="en-US" sz="2500" b="1" dirty="0">
                <a:solidFill>
                  <a:srgbClr val="0073E3"/>
                </a:solidFill>
                <a:latin typeface="NanumGothic"/>
                <a:ea typeface="NanumGothic"/>
                <a:cs typeface="NanumGothic"/>
                <a:sym typeface="Nanum Gothic"/>
              </a:rPr>
              <a:t>모델 사용</a:t>
            </a:r>
            <a:endParaRPr sz="2500" b="1" dirty="0">
              <a:solidFill>
                <a:srgbClr val="0073E3"/>
              </a:solidFill>
              <a:latin typeface="NanumGothic"/>
              <a:ea typeface="NanumGothic"/>
              <a:cs typeface="NanumGothic"/>
              <a:sym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468044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CDA4595-50A5-D180-3462-110E45BB5FF7}"/>
              </a:ext>
            </a:extLst>
          </p:cNvPr>
          <p:cNvSpPr txBox="1"/>
          <p:nvPr/>
        </p:nvSpPr>
        <p:spPr>
          <a:xfrm>
            <a:off x="288501" y="0"/>
            <a:ext cx="1657826" cy="819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000" b="1" spc="-120" dirty="0">
                <a:solidFill>
                  <a:srgbClr val="00000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3.1 LGBM </a:t>
            </a:r>
            <a:endParaRPr kumimoji="1" lang="en-US" altLang="ko-KR" sz="3000" b="1" i="0" u="none" strike="noStrike" kern="1200" cap="none" spc="-12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Square ExtraBold" panose="020B0600000101010101" pitchFamily="34" charset="-127"/>
              <a:ea typeface="NanumSquare ExtraBold" panose="020B0600000101010101" pitchFamily="34" charset="-127"/>
              <a:cs typeface="+mn-cs"/>
            </a:endParaRP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44FD558F-2230-CADC-972A-B0CDDFCA7F7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75" y="6435090"/>
            <a:ext cx="1166079" cy="170646"/>
          </a:xfrm>
          <a:prstGeom prst="rect">
            <a:avLst/>
          </a:prstGeom>
        </p:spPr>
      </p:pic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D604B9F1-1CA4-0767-4072-3ECAE7922998}"/>
              </a:ext>
            </a:extLst>
          </p:cNvPr>
          <p:cNvCxnSpPr/>
          <p:nvPr/>
        </p:nvCxnSpPr>
        <p:spPr>
          <a:xfrm>
            <a:off x="371475" y="260350"/>
            <a:ext cx="114490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240;p32">
            <a:extLst>
              <a:ext uri="{FF2B5EF4-FFF2-40B4-BE49-F238E27FC236}">
                <a16:creationId xmlns:a16="http://schemas.microsoft.com/office/drawing/2014/main" id="{12BE6197-483D-F972-2655-F61FC8C6CDC9}"/>
              </a:ext>
            </a:extLst>
          </p:cNvPr>
          <p:cNvSpPr txBox="1"/>
          <p:nvPr/>
        </p:nvSpPr>
        <p:spPr>
          <a:xfrm>
            <a:off x="1608223" y="3320740"/>
            <a:ext cx="1906841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666666"/>
                </a:solidFill>
                <a:latin typeface="NanumGothic"/>
                <a:ea typeface="NanumGothic"/>
                <a:cs typeface="NanumGothic"/>
                <a:sym typeface="Nanum Gothic"/>
              </a:rPr>
              <a:t>&lt;Level-wise&gt;</a:t>
            </a:r>
            <a:endParaRPr sz="20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Google Shape;241;p32">
            <a:extLst>
              <a:ext uri="{FF2B5EF4-FFF2-40B4-BE49-F238E27FC236}">
                <a16:creationId xmlns:a16="http://schemas.microsoft.com/office/drawing/2014/main" id="{734FEE6F-FF52-DDED-410E-B488AB91678A}"/>
              </a:ext>
            </a:extLst>
          </p:cNvPr>
          <p:cNvSpPr txBox="1"/>
          <p:nvPr/>
        </p:nvSpPr>
        <p:spPr>
          <a:xfrm>
            <a:off x="1608223" y="5707991"/>
            <a:ext cx="1765501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rgbClr val="666666"/>
                </a:solidFill>
                <a:latin typeface="NanumGothic"/>
                <a:ea typeface="NanumGothic"/>
                <a:cs typeface="NanumGothic"/>
                <a:sym typeface="Nanum Gothic"/>
              </a:rPr>
              <a:t>&lt;Leaf-wise&gt;</a:t>
            </a:r>
            <a:endParaRPr sz="20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Google Shape;242;p32">
            <a:extLst>
              <a:ext uri="{FF2B5EF4-FFF2-40B4-BE49-F238E27FC236}">
                <a16:creationId xmlns:a16="http://schemas.microsoft.com/office/drawing/2014/main" id="{7082B416-900A-5952-EE26-41546AEAF74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045" y="1337525"/>
            <a:ext cx="4536286" cy="201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43;p32">
            <a:extLst>
              <a:ext uri="{FF2B5EF4-FFF2-40B4-BE49-F238E27FC236}">
                <a16:creationId xmlns:a16="http://schemas.microsoft.com/office/drawing/2014/main" id="{01B362E0-E30B-F998-6EC2-F569AC0186A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475" y="3839195"/>
            <a:ext cx="4536287" cy="186879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39;p32">
            <a:extLst>
              <a:ext uri="{FF2B5EF4-FFF2-40B4-BE49-F238E27FC236}">
                <a16:creationId xmlns:a16="http://schemas.microsoft.com/office/drawing/2014/main" id="{D60565B0-0D90-3329-4554-BF1047085BEB}"/>
              </a:ext>
            </a:extLst>
          </p:cNvPr>
          <p:cNvSpPr txBox="1"/>
          <p:nvPr/>
        </p:nvSpPr>
        <p:spPr>
          <a:xfrm>
            <a:off x="5234046" y="2158262"/>
            <a:ext cx="6492900" cy="3924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" b="1" dirty="0">
                <a:latin typeface="NanumGothic"/>
                <a:ea typeface="NanumGothic"/>
                <a:cs typeface="NanumGothic"/>
                <a:sym typeface="Nanum Gothic"/>
              </a:rPr>
              <a:t>Tree 기반의 Gradient Boosting 계열 모델</a:t>
            </a:r>
            <a:endParaRPr b="1" dirty="0">
              <a:latin typeface="NanumGothic"/>
              <a:ea typeface="NanumGothic"/>
              <a:cs typeface="NanumGothic"/>
              <a:sym typeface="Nanum Gothic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" b="1" dirty="0">
                <a:latin typeface="NanumGothic"/>
                <a:ea typeface="NanumGothic"/>
                <a:cs typeface="NanumGothic"/>
                <a:sym typeface="Nanum Gothic"/>
              </a:rPr>
              <a:t>범주</a:t>
            </a:r>
            <a:r>
              <a:rPr lang="ko" altLang="en-US" b="1" dirty="0">
                <a:latin typeface="NanumGothic"/>
                <a:ea typeface="NanumGothic"/>
                <a:cs typeface="NanumGothic"/>
                <a:sym typeface="Nanum Gothic"/>
              </a:rPr>
              <a:t>형</a:t>
            </a:r>
            <a:r>
              <a:rPr lang="en-US" altLang="ko" b="1" dirty="0">
                <a:latin typeface="NanumGothic"/>
                <a:ea typeface="NanumGothic"/>
                <a:cs typeface="NanumGothic"/>
                <a:sym typeface="Nanum Gothic"/>
              </a:rPr>
              <a:t> feature</a:t>
            </a:r>
            <a:r>
              <a:rPr lang="ko" altLang="en-US" b="1" dirty="0">
                <a:latin typeface="NanumGothic"/>
                <a:ea typeface="NanumGothic"/>
                <a:cs typeface="NanumGothic"/>
                <a:sym typeface="Nanum Gothic"/>
              </a:rPr>
              <a:t>가 많을 때</a:t>
            </a:r>
            <a:r>
              <a:rPr lang="ko" b="1" dirty="0">
                <a:latin typeface="NanumGothic"/>
                <a:ea typeface="NanumGothic"/>
                <a:cs typeface="NanumGothic"/>
                <a:sym typeface="Nanum Gothic"/>
              </a:rPr>
              <a:t> 강력함</a:t>
            </a:r>
            <a:endParaRPr b="1" dirty="0">
              <a:latin typeface="NanumGothic"/>
              <a:ea typeface="NanumGothic"/>
              <a:cs typeface="NanumGothic"/>
              <a:sym typeface="Nanum Gothic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" b="1" dirty="0">
                <a:latin typeface="NanumGothic"/>
                <a:ea typeface="NanumGothic"/>
                <a:cs typeface="NanumGothic"/>
                <a:sym typeface="Nanum Gothic"/>
              </a:rPr>
              <a:t>범주형 변수의 자동 변환이 가능하고 최적 분할이 가능함</a:t>
            </a:r>
            <a:endParaRPr b="1" dirty="0">
              <a:latin typeface="NanumGothic"/>
              <a:ea typeface="NanumGothic"/>
              <a:cs typeface="NanumGothic"/>
              <a:sym typeface="Nanum Gothic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" b="1" dirty="0">
                <a:latin typeface="NanumGothic"/>
                <a:ea typeface="NanumGothic"/>
                <a:cs typeface="NanumGothic"/>
                <a:sym typeface="Nanum Gothic"/>
              </a:rPr>
              <a:t>level-wise가 아닌 leaf-wise 방식으로 빠른 속도</a:t>
            </a:r>
            <a:endParaRPr b="1" dirty="0">
              <a:latin typeface="NanumGothic"/>
              <a:ea typeface="NanumGothic"/>
              <a:cs typeface="NanumGothic"/>
              <a:sym typeface="Nanum Gothic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" b="1" dirty="0">
                <a:latin typeface="NanumGothic"/>
                <a:ea typeface="NanumGothic"/>
                <a:cs typeface="NanumGothic"/>
                <a:sym typeface="Nanum Gothic"/>
              </a:rPr>
              <a:t>Image, Text가 아닌 정형 데이터의 경우 </a:t>
            </a:r>
            <a:endParaRPr lang="en-US" altLang="ko" b="1" dirty="0">
              <a:latin typeface="NanumGothic"/>
              <a:ea typeface="NanumGothic"/>
              <a:cs typeface="NanumGothic"/>
              <a:sym typeface="Nanum Gothic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" b="1" dirty="0">
                <a:latin typeface="NanumGothic"/>
                <a:ea typeface="NanumGothic"/>
                <a:cs typeface="NanumGothic"/>
                <a:sym typeface="Nanum Gothic"/>
              </a:rPr>
              <a:t>     </a:t>
            </a:r>
            <a:r>
              <a:rPr lang="ko" b="1" dirty="0">
                <a:latin typeface="NanumGothic"/>
                <a:ea typeface="NanumGothic"/>
                <a:cs typeface="NanumGothic"/>
                <a:sym typeface="Nanum Gothic"/>
              </a:rPr>
              <a:t>Boosting 계열 모델이 DL 모델</a:t>
            </a:r>
            <a:r>
              <a:rPr lang="ko" altLang="en-US" b="1" dirty="0">
                <a:latin typeface="NanumGothic"/>
                <a:ea typeface="NanumGothic"/>
                <a:cs typeface="NanumGothic"/>
                <a:sym typeface="Nanum Gothic"/>
              </a:rPr>
              <a:t>과 비슷한 성능</a:t>
            </a:r>
            <a:endParaRPr b="1" dirty="0">
              <a:latin typeface="NanumGothic"/>
              <a:ea typeface="NanumGothic"/>
              <a:cs typeface="NanumGothic"/>
              <a:sym typeface="Nanum Gothic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" b="1" dirty="0">
                <a:latin typeface="NanumGothic"/>
                <a:ea typeface="NanumGothic"/>
                <a:cs typeface="NanumGothic"/>
                <a:sym typeface="Nanum Gothic"/>
              </a:rPr>
              <a:t>다만, 10,000건 이하의 적은 데이터셋에서는 </a:t>
            </a:r>
            <a:endParaRPr lang="en-US" altLang="ko" b="1" dirty="0">
              <a:latin typeface="NanumGothic"/>
              <a:ea typeface="NanumGothic"/>
              <a:cs typeface="NanumGothic"/>
              <a:sym typeface="Nanum Gothic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" b="1" dirty="0">
                <a:latin typeface="NanumGothic"/>
                <a:ea typeface="NanumGothic"/>
                <a:cs typeface="NanumGothic"/>
                <a:sym typeface="Nanum Gothic"/>
              </a:rPr>
              <a:t>     </a:t>
            </a:r>
            <a:r>
              <a:rPr lang="ko" b="1" dirty="0">
                <a:latin typeface="NanumGothic"/>
                <a:ea typeface="NanumGothic"/>
                <a:cs typeface="NanumGothic"/>
                <a:sym typeface="Nanum Gothic"/>
              </a:rPr>
              <a:t>overfitting이 일어나기 쉬움 </a:t>
            </a:r>
            <a:endParaRPr b="1" dirty="0">
              <a:latin typeface="NanumGothic"/>
              <a:ea typeface="NanumGothic"/>
              <a:cs typeface="Nanum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7" name="Google Shape;240;p32">
            <a:extLst>
              <a:ext uri="{FF2B5EF4-FFF2-40B4-BE49-F238E27FC236}">
                <a16:creationId xmlns:a16="http://schemas.microsoft.com/office/drawing/2014/main" id="{B70B4175-0997-6D13-9E2F-B08E323660C6}"/>
              </a:ext>
            </a:extLst>
          </p:cNvPr>
          <p:cNvSpPr txBox="1"/>
          <p:nvPr/>
        </p:nvSpPr>
        <p:spPr>
          <a:xfrm>
            <a:off x="5311767" y="1337525"/>
            <a:ext cx="3601005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latin typeface="NanumGothic"/>
                <a:ea typeface="NanumGothic"/>
                <a:cs typeface="NanumGothic"/>
                <a:sym typeface="Nanum Gothic"/>
              </a:rPr>
              <a:t>&lt;</a:t>
            </a:r>
            <a:r>
              <a:rPr lang="en-US" altLang="ko" sz="2500" b="1" dirty="0">
                <a:latin typeface="NanumGothic"/>
                <a:ea typeface="NanumGothic"/>
                <a:cs typeface="NanumGothic"/>
                <a:sym typeface="Nanum Gothic"/>
              </a:rPr>
              <a:t>LGBM Model</a:t>
            </a:r>
            <a:r>
              <a:rPr lang="ko" altLang="en-US" sz="2500" b="1" dirty="0">
                <a:latin typeface="NanumGothic"/>
                <a:ea typeface="NanumGothic"/>
                <a:cs typeface="NanumGothic"/>
                <a:sym typeface="Nanum Gothic"/>
              </a:rPr>
              <a:t>의 특징</a:t>
            </a:r>
            <a:r>
              <a:rPr lang="ko" sz="2500" b="1" dirty="0">
                <a:latin typeface="NanumGothic"/>
                <a:ea typeface="NanumGothic"/>
                <a:cs typeface="NanumGothic"/>
                <a:sym typeface="Nanum Gothic"/>
              </a:rPr>
              <a:t>&gt;</a:t>
            </a:r>
            <a:endParaRPr sz="2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363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CDA4595-50A5-D180-3462-110E45BB5FF7}"/>
              </a:ext>
            </a:extLst>
          </p:cNvPr>
          <p:cNvSpPr txBox="1"/>
          <p:nvPr/>
        </p:nvSpPr>
        <p:spPr>
          <a:xfrm>
            <a:off x="288501" y="0"/>
            <a:ext cx="3535455" cy="819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000" b="1" i="0" u="none" strike="noStrike" kern="1200" cap="none" spc="-1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3.1 Data Preprocessing </a:t>
            </a: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44FD558F-2230-CADC-972A-B0CDDFCA7F7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75" y="6435090"/>
            <a:ext cx="1166079" cy="170646"/>
          </a:xfrm>
          <a:prstGeom prst="rect">
            <a:avLst/>
          </a:prstGeom>
        </p:spPr>
      </p:pic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D604B9F1-1CA4-0767-4072-3ECAE7922998}"/>
              </a:ext>
            </a:extLst>
          </p:cNvPr>
          <p:cNvCxnSpPr/>
          <p:nvPr/>
        </p:nvCxnSpPr>
        <p:spPr>
          <a:xfrm>
            <a:off x="371475" y="260350"/>
            <a:ext cx="114490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240;p32">
            <a:extLst>
              <a:ext uri="{FF2B5EF4-FFF2-40B4-BE49-F238E27FC236}">
                <a16:creationId xmlns:a16="http://schemas.microsoft.com/office/drawing/2014/main" id="{B65BAB01-0897-945B-E4FE-DE1CDB98D567}"/>
              </a:ext>
            </a:extLst>
          </p:cNvPr>
          <p:cNvSpPr txBox="1"/>
          <p:nvPr/>
        </p:nvSpPr>
        <p:spPr>
          <a:xfrm>
            <a:off x="3178167" y="1057118"/>
            <a:ext cx="3601005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latin typeface="NanumGothic"/>
                <a:ea typeface="NanumGothic"/>
                <a:cs typeface="NanumGothic"/>
                <a:sym typeface="Nanum Gothic"/>
              </a:rPr>
              <a:t>&lt;</a:t>
            </a:r>
            <a:r>
              <a:rPr lang="en-US" altLang="ko" sz="2500" b="1" dirty="0">
                <a:latin typeface="NanumGothic"/>
                <a:ea typeface="NanumGothic"/>
                <a:cs typeface="NanumGothic"/>
                <a:sym typeface="Nanum Gothic"/>
              </a:rPr>
              <a:t>Users</a:t>
            </a:r>
            <a:r>
              <a:rPr lang="ko" sz="2500" b="1" dirty="0">
                <a:latin typeface="NanumGothic"/>
                <a:ea typeface="NanumGothic"/>
                <a:cs typeface="NanumGothic"/>
                <a:sym typeface="Nanum Gothic"/>
              </a:rPr>
              <a:t>&gt;</a:t>
            </a:r>
            <a:endParaRPr sz="2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" name="Google Shape;271;p34">
            <a:extLst>
              <a:ext uri="{FF2B5EF4-FFF2-40B4-BE49-F238E27FC236}">
                <a16:creationId xmlns:a16="http://schemas.microsoft.com/office/drawing/2014/main" id="{B603BD58-8EFE-04A8-C409-5067F165407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1475" y="1764669"/>
            <a:ext cx="3452481" cy="239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85;p35">
            <a:extLst>
              <a:ext uri="{FF2B5EF4-FFF2-40B4-BE49-F238E27FC236}">
                <a16:creationId xmlns:a16="http://schemas.microsoft.com/office/drawing/2014/main" id="{6F43A488-3061-F57E-3110-7CF54610577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51052" y="1764669"/>
            <a:ext cx="2932920" cy="2397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84;p35">
            <a:extLst>
              <a:ext uri="{FF2B5EF4-FFF2-40B4-BE49-F238E27FC236}">
                <a16:creationId xmlns:a16="http://schemas.microsoft.com/office/drawing/2014/main" id="{1C9C76C0-DC1B-C715-2B2A-DFF779D7CBA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11068" y="1777807"/>
            <a:ext cx="4493508" cy="367753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55;p40">
            <a:extLst>
              <a:ext uri="{FF2B5EF4-FFF2-40B4-BE49-F238E27FC236}">
                <a16:creationId xmlns:a16="http://schemas.microsoft.com/office/drawing/2014/main" id="{D9CC0D2C-C1EB-E59F-1A76-5DBB8AF218D6}"/>
              </a:ext>
            </a:extLst>
          </p:cNvPr>
          <p:cNvSpPr txBox="1"/>
          <p:nvPr/>
        </p:nvSpPr>
        <p:spPr>
          <a:xfrm>
            <a:off x="338166" y="4346668"/>
            <a:ext cx="4526346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b="1" dirty="0">
                <a:latin typeface="NanumGothic"/>
                <a:ea typeface="NanumGothic"/>
                <a:cs typeface="NanumGothic"/>
                <a:sym typeface="Nanum Gothic"/>
              </a:rPr>
              <a:t>City, country</a:t>
            </a:r>
            <a:r>
              <a:rPr lang="ko-KR" altLang="en-US" sz="1500" b="1" dirty="0">
                <a:latin typeface="NanumGothic"/>
                <a:ea typeface="NanumGothic"/>
                <a:cs typeface="NanumGothic"/>
                <a:sym typeface="Nanum Gothic"/>
              </a:rPr>
              <a:t> 만 사용</a:t>
            </a:r>
            <a:endParaRPr lang="en-US" altLang="ko-KR" sz="1500" b="1" dirty="0">
              <a:latin typeface="NanumGothic"/>
              <a:ea typeface="NanumGothic"/>
              <a:cs typeface="Nanum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b="1" dirty="0">
                <a:latin typeface="NanumGothic"/>
                <a:ea typeface="NanumGothic"/>
                <a:cs typeface="NanumGothic"/>
                <a:sym typeface="Nanum Gothic"/>
              </a:rPr>
              <a:t>City, state, country</a:t>
            </a:r>
            <a:r>
              <a:rPr lang="ko-KR" altLang="en-US" sz="1500" b="1" dirty="0">
                <a:latin typeface="NanumGothic"/>
                <a:ea typeface="NanumGothic"/>
                <a:cs typeface="NanumGothic"/>
                <a:sym typeface="Nanum Gothic"/>
              </a:rPr>
              <a:t> 등 존재하는 값 사용</a:t>
            </a:r>
            <a:endParaRPr lang="en-US" altLang="ko-KR" sz="1500" b="1" dirty="0">
              <a:latin typeface="NanumGothic"/>
              <a:ea typeface="NanumGothic"/>
              <a:cs typeface="Nanum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dirty="0">
                <a:latin typeface="NanumGothic"/>
                <a:ea typeface="NanumGothic"/>
                <a:cs typeface="NanumGothic"/>
                <a:sym typeface="Nanum Gothic"/>
              </a:rPr>
              <a:t>전부다 존재 </a:t>
            </a:r>
            <a:r>
              <a:rPr lang="en-US" altLang="ko-KR" sz="1500" b="1" dirty="0">
                <a:latin typeface="NanumGothic"/>
                <a:ea typeface="NanumGothic"/>
                <a:cs typeface="NanumGothic"/>
                <a:sym typeface="Nanum Gothic"/>
              </a:rPr>
              <a:t>X =&gt; location </a:t>
            </a:r>
            <a:r>
              <a:rPr lang="ko-KR" altLang="en-US" sz="1500" b="1" dirty="0" err="1">
                <a:latin typeface="NanumGothic"/>
                <a:ea typeface="NanumGothic"/>
                <a:cs typeface="NanumGothic"/>
                <a:sym typeface="Nanum Gothic"/>
              </a:rPr>
              <a:t>최빈값</a:t>
            </a:r>
            <a:r>
              <a:rPr lang="ko-KR" altLang="en-US" sz="1500" b="1" dirty="0">
                <a:latin typeface="NanumGothic"/>
                <a:ea typeface="NanumGothic"/>
                <a:cs typeface="NanumGothic"/>
                <a:sym typeface="Nanum Gothic"/>
              </a:rPr>
              <a:t> 사용</a:t>
            </a:r>
            <a:endParaRPr lang="en-US" altLang="ko-KR" sz="1500" b="1" dirty="0"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17" name="Google Shape;355;p40">
            <a:extLst>
              <a:ext uri="{FF2B5EF4-FFF2-40B4-BE49-F238E27FC236}">
                <a16:creationId xmlns:a16="http://schemas.microsoft.com/office/drawing/2014/main" id="{3CEB3051-6576-B198-1229-61F713F9CB70}"/>
              </a:ext>
            </a:extLst>
          </p:cNvPr>
          <p:cNvSpPr txBox="1"/>
          <p:nvPr/>
        </p:nvSpPr>
        <p:spPr>
          <a:xfrm>
            <a:off x="4151052" y="4346668"/>
            <a:ext cx="4526346" cy="1454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dirty="0">
                <a:latin typeface="NanumGothic"/>
                <a:ea typeface="NanumGothic"/>
                <a:cs typeface="NanumGothic"/>
                <a:sym typeface="Nanum Gothic"/>
              </a:rPr>
              <a:t>평균 평점을 계산하여 </a:t>
            </a:r>
            <a:r>
              <a:rPr lang="en-US" altLang="ko-KR" sz="1500" b="1" dirty="0">
                <a:latin typeface="NanumGothic"/>
                <a:ea typeface="NanumGothic"/>
                <a:cs typeface="NanumGothic"/>
                <a:sym typeface="Nanum Gothic"/>
              </a:rPr>
              <a:t>avg column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dirty="0">
                <a:latin typeface="NanumGothic"/>
                <a:ea typeface="NanumGothic"/>
                <a:cs typeface="NanumGothic"/>
                <a:sym typeface="Nanum Gothic"/>
              </a:rPr>
              <a:t>기록이 없는 유저의 경우 </a:t>
            </a:r>
            <a:endParaRPr lang="en-US" altLang="ko-KR" sz="1500" b="1" dirty="0">
              <a:latin typeface="NanumGothic"/>
              <a:ea typeface="NanumGothic"/>
              <a:cs typeface="Nanum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b="1" dirty="0">
                <a:latin typeface="NanumGothic"/>
                <a:ea typeface="NanumGothic"/>
                <a:cs typeface="NanumGothic"/>
                <a:sym typeface="Nanum Gothic"/>
              </a:rPr>
              <a:t>LGBM</a:t>
            </a:r>
            <a:r>
              <a:rPr lang="ko-KR" altLang="en-US" sz="1500" b="1" dirty="0" err="1">
                <a:latin typeface="NanumGothic"/>
                <a:ea typeface="NanumGothic"/>
                <a:cs typeface="NanumGothic"/>
                <a:sym typeface="Nanum Gothic"/>
              </a:rPr>
              <a:t>으로</a:t>
            </a:r>
            <a:r>
              <a:rPr lang="ko-KR" altLang="en-US" sz="1500" b="1" dirty="0">
                <a:latin typeface="NanumGothic"/>
                <a:ea typeface="NanumGothic"/>
                <a:cs typeface="NanumGothic"/>
                <a:sym typeface="Nanum Gothic"/>
              </a:rPr>
              <a:t> 예측한 값 사용</a:t>
            </a:r>
            <a:endParaRPr lang="en-US" altLang="ko-KR" sz="1500" b="1" dirty="0">
              <a:latin typeface="NanumGothic"/>
              <a:ea typeface="NanumGothic"/>
              <a:cs typeface="Nanum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500" b="1" dirty="0">
              <a:latin typeface="NanumGothic"/>
              <a:ea typeface="NanumGothic"/>
              <a:cs typeface="NanumGothic"/>
              <a:sym typeface="Nanum Gothic"/>
            </a:endParaRPr>
          </a:p>
        </p:txBody>
      </p:sp>
      <p:sp>
        <p:nvSpPr>
          <p:cNvPr id="18" name="Google Shape;240;p32">
            <a:extLst>
              <a:ext uri="{FF2B5EF4-FFF2-40B4-BE49-F238E27FC236}">
                <a16:creationId xmlns:a16="http://schemas.microsoft.com/office/drawing/2014/main" id="{B7FA4CEA-081A-41E3-7F94-BC19F4B4B12B}"/>
              </a:ext>
            </a:extLst>
          </p:cNvPr>
          <p:cNvSpPr txBox="1"/>
          <p:nvPr/>
        </p:nvSpPr>
        <p:spPr>
          <a:xfrm>
            <a:off x="8303571" y="1057118"/>
            <a:ext cx="3601005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latin typeface="NanumGothic"/>
                <a:ea typeface="NanumGothic"/>
                <a:cs typeface="NanumGothic"/>
                <a:sym typeface="Nanum Gothic"/>
              </a:rPr>
              <a:t>&lt;</a:t>
            </a:r>
            <a:r>
              <a:rPr lang="ko" altLang="en-US" sz="2500" b="1" dirty="0">
                <a:latin typeface="NanumGothic"/>
                <a:ea typeface="NanumGothic"/>
                <a:cs typeface="NanumGothic"/>
                <a:sym typeface="Nanum Gothic"/>
              </a:rPr>
              <a:t>최종 </a:t>
            </a:r>
            <a:r>
              <a:rPr lang="en-US" altLang="ko" sz="2500" b="1" dirty="0">
                <a:latin typeface="NanumGothic"/>
                <a:ea typeface="NanumGothic"/>
                <a:cs typeface="NanumGothic"/>
                <a:sym typeface="Nanum Gothic"/>
              </a:rPr>
              <a:t>Users Table</a:t>
            </a:r>
            <a:r>
              <a:rPr lang="ko" sz="2500" b="1" dirty="0">
                <a:latin typeface="NanumGothic"/>
                <a:ea typeface="NanumGothic"/>
                <a:cs typeface="NanumGothic"/>
                <a:sym typeface="Nanum Gothic"/>
              </a:rPr>
              <a:t>&gt;</a:t>
            </a:r>
            <a:endParaRPr sz="2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51857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CDA4595-50A5-D180-3462-110E45BB5FF7}"/>
              </a:ext>
            </a:extLst>
          </p:cNvPr>
          <p:cNvSpPr txBox="1"/>
          <p:nvPr/>
        </p:nvSpPr>
        <p:spPr>
          <a:xfrm>
            <a:off x="288501" y="0"/>
            <a:ext cx="3535455" cy="819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000" b="1" i="0" u="none" strike="noStrike" kern="1200" cap="none" spc="-1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3.1 Data Preprocessing </a:t>
            </a: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44FD558F-2230-CADC-972A-B0CDDFCA7F7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75" y="6435090"/>
            <a:ext cx="1166079" cy="170646"/>
          </a:xfrm>
          <a:prstGeom prst="rect">
            <a:avLst/>
          </a:prstGeom>
        </p:spPr>
      </p:pic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D604B9F1-1CA4-0767-4072-3ECAE7922998}"/>
              </a:ext>
            </a:extLst>
          </p:cNvPr>
          <p:cNvCxnSpPr/>
          <p:nvPr/>
        </p:nvCxnSpPr>
        <p:spPr>
          <a:xfrm>
            <a:off x="371475" y="260350"/>
            <a:ext cx="114490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240;p32">
            <a:extLst>
              <a:ext uri="{FF2B5EF4-FFF2-40B4-BE49-F238E27FC236}">
                <a16:creationId xmlns:a16="http://schemas.microsoft.com/office/drawing/2014/main" id="{B7FA4CEA-081A-41E3-7F94-BC19F4B4B12B}"/>
              </a:ext>
            </a:extLst>
          </p:cNvPr>
          <p:cNvSpPr txBox="1"/>
          <p:nvPr/>
        </p:nvSpPr>
        <p:spPr>
          <a:xfrm>
            <a:off x="7809186" y="1057133"/>
            <a:ext cx="3601005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" sz="2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Gothic"/>
                <a:ea typeface="NanumGothic"/>
                <a:cs typeface="NanumGothic"/>
                <a:sym typeface="Nanum Gothic"/>
              </a:rPr>
              <a:t>&lt;</a:t>
            </a:r>
            <a:r>
              <a:rPr kumimoji="0" lang="ko" altLang="en-US" sz="2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Gothic"/>
                <a:ea typeface="NanumGothic"/>
                <a:cs typeface="NanumGothic"/>
                <a:sym typeface="Nanum Gothic"/>
              </a:rPr>
              <a:t>최종</a:t>
            </a:r>
            <a:r>
              <a:rPr kumimoji="0" lang="en-US" altLang="ko" sz="2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Gothic"/>
                <a:ea typeface="NanumGothic"/>
                <a:cs typeface="NanumGothic"/>
                <a:sym typeface="Nanum Gothic"/>
              </a:rPr>
              <a:t> Books Table&gt;</a:t>
            </a:r>
            <a:endParaRPr kumimoji="0" sz="2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Google Shape;257;p33">
            <a:extLst>
              <a:ext uri="{FF2B5EF4-FFF2-40B4-BE49-F238E27FC236}">
                <a16:creationId xmlns:a16="http://schemas.microsoft.com/office/drawing/2014/main" id="{FFDF026A-DA44-F114-7BF2-1EF831AF9C9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4232"/>
          <a:stretch/>
        </p:blipFill>
        <p:spPr>
          <a:xfrm>
            <a:off x="446788" y="1777807"/>
            <a:ext cx="5767950" cy="140527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55;p40">
            <a:extLst>
              <a:ext uri="{FF2B5EF4-FFF2-40B4-BE49-F238E27FC236}">
                <a16:creationId xmlns:a16="http://schemas.microsoft.com/office/drawing/2014/main" id="{54D35E11-A821-37B2-CA24-223DBC2DB196}"/>
              </a:ext>
            </a:extLst>
          </p:cNvPr>
          <p:cNvSpPr txBox="1"/>
          <p:nvPr/>
        </p:nvSpPr>
        <p:spPr>
          <a:xfrm>
            <a:off x="446788" y="3258798"/>
            <a:ext cx="7362398" cy="1038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dirty="0">
                <a:latin typeface="NanumGothic"/>
                <a:ea typeface="NanumGothic"/>
                <a:cs typeface="NanumGothic"/>
                <a:sym typeface="Nanum Gothic"/>
              </a:rPr>
              <a:t>약 </a:t>
            </a:r>
            <a:r>
              <a:rPr lang="en-US" altLang="ko-KR" sz="1400" b="1" dirty="0">
                <a:latin typeface="NanumGothic"/>
                <a:ea typeface="NanumGothic"/>
                <a:cs typeface="NanumGothic"/>
                <a:sym typeface="Nanum Gothic"/>
              </a:rPr>
              <a:t>4,000</a:t>
            </a:r>
            <a:r>
              <a:rPr lang="ko-KR" altLang="en-US" sz="1400" b="1" dirty="0">
                <a:latin typeface="NanumGothic"/>
                <a:ea typeface="NanumGothic"/>
                <a:cs typeface="NanumGothic"/>
                <a:sym typeface="Nanum Gothic"/>
              </a:rPr>
              <a:t>개가 넘는 많은 범주를 가짐 → </a:t>
            </a:r>
            <a:r>
              <a:rPr lang="en-US" altLang="ko-KR" sz="1400" b="1" dirty="0">
                <a:latin typeface="NanumGothic"/>
                <a:ea typeface="NanumGothic"/>
                <a:cs typeface="NanumGothic"/>
                <a:sym typeface="Nanum Gothic"/>
              </a:rPr>
              <a:t>5</a:t>
            </a:r>
            <a:r>
              <a:rPr lang="ko-KR" altLang="en-US" sz="1400" b="1" dirty="0">
                <a:latin typeface="NanumGothic"/>
                <a:ea typeface="NanumGothic"/>
                <a:cs typeface="NanumGothic"/>
                <a:sym typeface="Nanum Gothic"/>
              </a:rPr>
              <a:t>개 이상 나타난 카테고리 통합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ko-Kore-KR" sz="1400" b="1" dirty="0" err="1">
                <a:latin typeface="NanumGothic"/>
                <a:ea typeface="NanumGothic"/>
                <a:cs typeface="NanumGothic"/>
                <a:sym typeface="Nanum Gothic"/>
              </a:rPr>
              <a:t>new_cate</a:t>
            </a:r>
            <a:r>
              <a:rPr lang="ko-KR" altLang="en-US" sz="1400" b="1" dirty="0">
                <a:latin typeface="NanumGothic"/>
                <a:ea typeface="NanumGothic"/>
                <a:cs typeface="NanumGothic"/>
                <a:sym typeface="Nanum Gothic"/>
              </a:rPr>
              <a:t>라는 상위 카테고리 추가</a:t>
            </a:r>
            <a:endParaRPr lang="en-US" altLang="ko-KR" sz="1400" b="1" dirty="0">
              <a:latin typeface="NanumGothic"/>
              <a:ea typeface="NanumGothic"/>
              <a:cs typeface="NanumGothic"/>
              <a:sym typeface="Nanum Gothic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dirty="0" err="1">
                <a:latin typeface="NanumGothic"/>
                <a:ea typeface="NanumGothic"/>
                <a:cs typeface="NanumGothic"/>
                <a:sym typeface="Nanum Gothic"/>
              </a:rPr>
              <a:t>결측값은</a:t>
            </a:r>
            <a:r>
              <a:rPr lang="ko-KR" altLang="en-US" sz="1400" b="1" dirty="0">
                <a:latin typeface="NanumGothic"/>
                <a:ea typeface="NanumGothic"/>
                <a:cs typeface="NanumGothic"/>
                <a:sym typeface="Nanum Gothic"/>
              </a:rPr>
              <a:t> 작가 별 최다 카테고리를 이용하여 채움</a:t>
            </a:r>
          </a:p>
        </p:txBody>
      </p:sp>
      <p:pic>
        <p:nvPicPr>
          <p:cNvPr id="4" name="Google Shape;325;p38">
            <a:extLst>
              <a:ext uri="{FF2B5EF4-FFF2-40B4-BE49-F238E27FC236}">
                <a16:creationId xmlns:a16="http://schemas.microsoft.com/office/drawing/2014/main" id="{BB4A0D2A-7CF0-7F77-0625-65E24E6975F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63862" y="1777806"/>
            <a:ext cx="5440714" cy="402306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55;p40">
            <a:extLst>
              <a:ext uri="{FF2B5EF4-FFF2-40B4-BE49-F238E27FC236}">
                <a16:creationId xmlns:a16="http://schemas.microsoft.com/office/drawing/2014/main" id="{9CD7DFBD-293A-4E6F-2E8B-62634F007FB4}"/>
              </a:ext>
            </a:extLst>
          </p:cNvPr>
          <p:cNvSpPr txBox="1"/>
          <p:nvPr/>
        </p:nvSpPr>
        <p:spPr>
          <a:xfrm>
            <a:off x="446788" y="4664069"/>
            <a:ext cx="7362398" cy="1038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latin typeface="NanumGothic"/>
                <a:ea typeface="NanumGothic"/>
                <a:cs typeface="NanumGothic"/>
                <a:sym typeface="Nanum Gothic"/>
              </a:rPr>
              <a:t>=&gt; </a:t>
            </a:r>
            <a:r>
              <a:rPr lang="ko-KR" altLang="en-US" sz="1400" b="1" dirty="0">
                <a:latin typeface="NanumGothic"/>
                <a:ea typeface="NanumGothic"/>
                <a:cs typeface="NanumGothic"/>
                <a:sym typeface="Nanum Gothic"/>
              </a:rPr>
              <a:t>기존 </a:t>
            </a:r>
            <a:r>
              <a:rPr lang="en-US" altLang="ko-KR" sz="1400" b="1" dirty="0">
                <a:latin typeface="NanumGothic"/>
                <a:ea typeface="NanumGothic"/>
                <a:cs typeface="NanumGothic"/>
                <a:sym typeface="Nanum Gothic"/>
              </a:rPr>
              <a:t>Language </a:t>
            </a:r>
            <a:r>
              <a:rPr lang="ko-KR" altLang="en-US" sz="1400" b="1" dirty="0">
                <a:latin typeface="NanumGothic"/>
                <a:ea typeface="NanumGothic"/>
                <a:cs typeface="NanumGothic"/>
                <a:sym typeface="Nanum Gothic"/>
              </a:rPr>
              <a:t>분포에 따라 </a:t>
            </a:r>
            <a:r>
              <a:rPr lang="en-US" altLang="ko-KR" sz="1400" b="1" dirty="0">
                <a:latin typeface="NanumGothic"/>
                <a:ea typeface="NanumGothic"/>
                <a:cs typeface="NanumGothic"/>
                <a:sym typeface="Nanum Gothic"/>
              </a:rPr>
              <a:t>Random Sampling </a:t>
            </a:r>
            <a:r>
              <a:rPr lang="ko-KR" altLang="en-US" sz="1400" b="1" dirty="0">
                <a:latin typeface="NanumGothic"/>
                <a:ea typeface="NanumGothic"/>
                <a:cs typeface="NanumGothic"/>
                <a:sym typeface="Nanum Gothic"/>
              </a:rPr>
              <a:t>하여 </a:t>
            </a:r>
            <a:r>
              <a:rPr lang="ko-KR" altLang="en-US" sz="1400" b="1" dirty="0" err="1">
                <a:latin typeface="NanumGothic"/>
                <a:ea typeface="NanumGothic"/>
                <a:cs typeface="NanumGothic"/>
                <a:sym typeface="Nanum Gothic"/>
              </a:rPr>
              <a:t>결측치</a:t>
            </a:r>
            <a:r>
              <a:rPr lang="ko-KR" altLang="en-US" sz="1400" b="1" dirty="0">
                <a:latin typeface="NanumGothic"/>
                <a:ea typeface="NanumGothic"/>
                <a:cs typeface="NanumGothic"/>
                <a:sym typeface="Nanum Gothic"/>
              </a:rPr>
              <a:t> 처리</a:t>
            </a:r>
            <a:endParaRPr lang="en-US" altLang="ko-KR" sz="1400" b="1" dirty="0">
              <a:latin typeface="NanumGothic"/>
              <a:ea typeface="NanumGothic"/>
              <a:cs typeface="NanumGothic"/>
              <a:sym typeface="Nanum Gothic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400" b="1" dirty="0">
              <a:latin typeface="NanumGothic"/>
              <a:ea typeface="NanumGothic"/>
              <a:cs typeface="NanumGothic"/>
              <a:sym typeface="Nanum Gothic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latin typeface="NanumGothic"/>
                <a:ea typeface="NanumGothic"/>
                <a:cs typeface="NanumGothic"/>
                <a:sym typeface="Nanum Gothic"/>
              </a:rPr>
              <a:t>=&gt; </a:t>
            </a:r>
            <a:r>
              <a:rPr lang="en-US" altLang="ko-KR" sz="1400" b="1" dirty="0" err="1">
                <a:latin typeface="NanumGothic"/>
                <a:ea typeface="NanumGothic"/>
                <a:cs typeface="NanumGothic"/>
                <a:sym typeface="Nanum Gothic"/>
              </a:rPr>
              <a:t>Isbn</a:t>
            </a:r>
            <a:r>
              <a:rPr lang="en-US" altLang="ko-KR" sz="1400" b="1" dirty="0"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ko-KR" altLang="en-US" sz="1400" b="1" dirty="0">
                <a:latin typeface="NanumGothic"/>
                <a:ea typeface="NanumGothic"/>
                <a:cs typeface="NanumGothic"/>
                <a:sym typeface="Nanum Gothic"/>
              </a:rPr>
              <a:t>앞 </a:t>
            </a:r>
            <a:r>
              <a:rPr lang="en-US" altLang="ko-KR" sz="1400" b="1" dirty="0">
                <a:latin typeface="NanumGothic"/>
                <a:ea typeface="NanumGothic"/>
                <a:cs typeface="NanumGothic"/>
                <a:sym typeface="Nanum Gothic"/>
              </a:rPr>
              <a:t>4</a:t>
            </a:r>
            <a:r>
              <a:rPr lang="ko-KR" altLang="en-US" sz="1400" b="1" dirty="0">
                <a:latin typeface="NanumGothic"/>
                <a:ea typeface="NanumGothic"/>
                <a:cs typeface="NanumGothic"/>
                <a:sym typeface="Nanum Gothic"/>
              </a:rPr>
              <a:t>자리를 활용하여 대표 </a:t>
            </a:r>
            <a:r>
              <a:rPr lang="en-US" altLang="ko-KR" sz="1400" b="1" dirty="0">
                <a:latin typeface="NanumGothic"/>
                <a:ea typeface="NanumGothic"/>
                <a:cs typeface="NanumGothic"/>
                <a:sym typeface="Nanum Gothic"/>
              </a:rPr>
              <a:t>Publisher </a:t>
            </a:r>
            <a:r>
              <a:rPr lang="ko-KR" altLang="en-US" sz="1400" b="1" dirty="0">
                <a:latin typeface="NanumGothic"/>
                <a:ea typeface="NanumGothic"/>
                <a:cs typeface="NanumGothic"/>
                <a:sym typeface="Nanum Gothic"/>
              </a:rPr>
              <a:t>로 통합</a:t>
            </a:r>
          </a:p>
        </p:txBody>
      </p:sp>
      <p:sp>
        <p:nvSpPr>
          <p:cNvPr id="6" name="Google Shape;240;p32">
            <a:extLst>
              <a:ext uri="{FF2B5EF4-FFF2-40B4-BE49-F238E27FC236}">
                <a16:creationId xmlns:a16="http://schemas.microsoft.com/office/drawing/2014/main" id="{7758EFE2-E4DC-E144-65A1-691CEE2CB4ED}"/>
              </a:ext>
            </a:extLst>
          </p:cNvPr>
          <p:cNvSpPr txBox="1"/>
          <p:nvPr/>
        </p:nvSpPr>
        <p:spPr>
          <a:xfrm>
            <a:off x="2411566" y="1079420"/>
            <a:ext cx="3601005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latin typeface="NanumGothic"/>
                <a:ea typeface="NanumGothic"/>
                <a:cs typeface="NanumGothic"/>
                <a:sym typeface="Nanum Gothic"/>
              </a:rPr>
              <a:t>&lt;</a:t>
            </a:r>
            <a:r>
              <a:rPr lang="en-US" altLang="ko" sz="2500" b="1" dirty="0">
                <a:latin typeface="NanumGothic"/>
                <a:ea typeface="NanumGothic"/>
                <a:cs typeface="NanumGothic"/>
                <a:sym typeface="Nanum Gothic"/>
              </a:rPr>
              <a:t>Books</a:t>
            </a:r>
            <a:r>
              <a:rPr lang="ko" sz="2500" b="1" dirty="0">
                <a:latin typeface="NanumGothic"/>
                <a:ea typeface="NanumGothic"/>
                <a:cs typeface="NanumGothic"/>
                <a:sym typeface="Nanum Gothic"/>
              </a:rPr>
              <a:t>&gt;</a:t>
            </a:r>
            <a:endParaRPr sz="25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28199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E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CDA4595-50A5-D180-3462-110E45BB5FF7}"/>
              </a:ext>
            </a:extLst>
          </p:cNvPr>
          <p:cNvSpPr txBox="1"/>
          <p:nvPr/>
        </p:nvSpPr>
        <p:spPr>
          <a:xfrm>
            <a:off x="288501" y="0"/>
            <a:ext cx="2078005" cy="819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ts val="6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000" b="1" i="0" u="none" strike="noStrike" kern="1200" cap="none" spc="-1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3.2 </a:t>
            </a:r>
            <a:r>
              <a:rPr kumimoji="1" lang="en-US" altLang="ko-KR" sz="3000" b="1" i="0" u="none" strike="noStrike" kern="1200" cap="none" spc="-12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CatBoost</a:t>
            </a:r>
            <a:r>
              <a:rPr kumimoji="1" lang="en-US" altLang="ko-KR" sz="3000" b="1" i="0" u="none" strike="noStrike" kern="1200" cap="none" spc="-1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ExtraBold" panose="020B0600000101010101" pitchFamily="34" charset="-127"/>
                <a:ea typeface="NanumSquare ExtraBold" panose="020B0600000101010101" pitchFamily="34" charset="-127"/>
                <a:cs typeface="+mn-cs"/>
              </a:rPr>
              <a:t> </a:t>
            </a: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44FD558F-2230-CADC-972A-B0CDDFCA7F7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75" y="6435090"/>
            <a:ext cx="1166079" cy="170646"/>
          </a:xfrm>
          <a:prstGeom prst="rect">
            <a:avLst/>
          </a:prstGeom>
        </p:spPr>
      </p:pic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D604B9F1-1CA4-0767-4072-3ECAE7922998}"/>
              </a:ext>
            </a:extLst>
          </p:cNvPr>
          <p:cNvCxnSpPr/>
          <p:nvPr/>
        </p:nvCxnSpPr>
        <p:spPr>
          <a:xfrm>
            <a:off x="371475" y="260350"/>
            <a:ext cx="114490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239;p32">
            <a:extLst>
              <a:ext uri="{FF2B5EF4-FFF2-40B4-BE49-F238E27FC236}">
                <a16:creationId xmlns:a16="http://schemas.microsoft.com/office/drawing/2014/main" id="{D60565B0-0D90-3329-4554-BF1047085BEB}"/>
              </a:ext>
            </a:extLst>
          </p:cNvPr>
          <p:cNvSpPr txBox="1"/>
          <p:nvPr/>
        </p:nvSpPr>
        <p:spPr>
          <a:xfrm>
            <a:off x="5311767" y="2367737"/>
            <a:ext cx="5997364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 err="1">
                <a:latin typeface="NanumGothic"/>
                <a:ea typeface="NanumGothic"/>
                <a:cs typeface="NanumGothic"/>
                <a:sym typeface="Nanum Gothic"/>
              </a:rPr>
              <a:t>기존</a:t>
            </a:r>
            <a:r>
              <a:rPr lang="en-US" b="1" dirty="0">
                <a:latin typeface="NanumGothic"/>
                <a:ea typeface="NanumGothic"/>
                <a:cs typeface="NanumGothic"/>
                <a:sym typeface="Nanum Gothic"/>
              </a:rPr>
              <a:t> boosting </a:t>
            </a:r>
            <a:r>
              <a:rPr lang="en-US" b="1" dirty="0" err="1">
                <a:latin typeface="NanumGothic"/>
                <a:ea typeface="NanumGothic"/>
                <a:cs typeface="NanumGothic"/>
                <a:sym typeface="Nanum Gothic"/>
              </a:rPr>
              <a:t>모델의</a:t>
            </a:r>
            <a:r>
              <a:rPr lang="en-US" b="1" dirty="0"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b="1" dirty="0" err="1">
                <a:latin typeface="NanumGothic"/>
                <a:ea typeface="NanumGothic"/>
                <a:cs typeface="NanumGothic"/>
                <a:sym typeface="Nanum Gothic"/>
              </a:rPr>
              <a:t>문제점인</a:t>
            </a:r>
            <a:r>
              <a:rPr lang="en-US" b="1" dirty="0"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b="1" dirty="0" err="1">
                <a:latin typeface="NanumGothic"/>
                <a:ea typeface="NanumGothic"/>
                <a:cs typeface="NanumGothic"/>
                <a:sym typeface="Nanum Gothic"/>
              </a:rPr>
              <a:t>느린</a:t>
            </a:r>
            <a:r>
              <a:rPr lang="en-US" b="1" dirty="0"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b="1" dirty="0" err="1">
                <a:latin typeface="NanumGothic"/>
                <a:ea typeface="NanumGothic"/>
                <a:cs typeface="NanumGothic"/>
                <a:sym typeface="Nanum Gothic"/>
              </a:rPr>
              <a:t>학습</a:t>
            </a:r>
            <a:r>
              <a:rPr lang="en-US" b="1" dirty="0"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b="1" dirty="0" err="1">
                <a:latin typeface="NanumGothic"/>
                <a:ea typeface="NanumGothic"/>
                <a:cs typeface="NanumGothic"/>
                <a:sym typeface="Nanum Gothic"/>
              </a:rPr>
              <a:t>속도와</a:t>
            </a:r>
            <a:r>
              <a:rPr lang="en-US" b="1" dirty="0">
                <a:latin typeface="NanumGothic"/>
                <a:ea typeface="NanumGothic"/>
                <a:cs typeface="NanumGothic"/>
                <a:sym typeface="Nanum Gothic"/>
              </a:rPr>
              <a:t> </a:t>
            </a: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Gothic"/>
                <a:ea typeface="NanumGothic"/>
                <a:cs typeface="NanumGothic"/>
                <a:sym typeface="Nanum Gothic"/>
              </a:rPr>
              <a:t>    </a:t>
            </a:r>
            <a:r>
              <a:rPr lang="en-US" b="1" dirty="0">
                <a:latin typeface="NanumGothic"/>
                <a:ea typeface="NanumGothic"/>
                <a:cs typeface="NanumGothic"/>
                <a:sym typeface="Nanum Gothic"/>
              </a:rPr>
              <a:t> overfitting </a:t>
            </a:r>
            <a:r>
              <a:rPr lang="en-US" b="1" dirty="0" err="1">
                <a:latin typeface="NanumGothic"/>
                <a:ea typeface="NanumGothic"/>
                <a:cs typeface="NanumGothic"/>
                <a:sym typeface="Nanum Gothic"/>
              </a:rPr>
              <a:t>해결</a:t>
            </a:r>
            <a:endParaRPr lang="en-US" b="1" dirty="0">
              <a:latin typeface="NanumGothic"/>
              <a:ea typeface="NanumGothic"/>
              <a:cs typeface="NanumGothic"/>
              <a:sym typeface="Nanum Gothic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latin typeface="NanumGothic"/>
                <a:ea typeface="NanumGothic"/>
                <a:cs typeface="NanumGothic"/>
                <a:sym typeface="Nanum Gothic"/>
              </a:rPr>
              <a:t>Level-wise Tree, Symmetric Tree </a:t>
            </a: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b="1" dirty="0">
                <a:latin typeface="NanumGothic"/>
                <a:ea typeface="NanumGothic"/>
                <a:cs typeface="NanumGothic"/>
                <a:sym typeface="Nanum Gothic"/>
              </a:rPr>
              <a:t>     =&gt; prediction time </a:t>
            </a:r>
            <a:r>
              <a:rPr lang="en-US" b="1" dirty="0" err="1">
                <a:latin typeface="NanumGothic"/>
                <a:ea typeface="NanumGothic"/>
                <a:cs typeface="NanumGothic"/>
                <a:sym typeface="Nanum Gothic"/>
              </a:rPr>
              <a:t>단축</a:t>
            </a:r>
            <a:endParaRPr lang="en-US" b="1" dirty="0">
              <a:latin typeface="NanumGothic"/>
              <a:ea typeface="NanumGothic"/>
              <a:cs typeface="NanumGothic"/>
              <a:sym typeface="Nanum Gothic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latin typeface="NanumGothic"/>
                <a:ea typeface="NanumGothic"/>
                <a:cs typeface="NanumGothic"/>
                <a:sym typeface="Nanum Gothic"/>
              </a:rPr>
              <a:t>Ordered Boosting </a:t>
            </a: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b="1" dirty="0">
                <a:latin typeface="NanumGothic"/>
                <a:ea typeface="NanumGothic"/>
                <a:cs typeface="NanumGothic"/>
                <a:sym typeface="Nanum Gothic"/>
              </a:rPr>
              <a:t>     =&gt; </a:t>
            </a:r>
            <a:r>
              <a:rPr lang="en-US" b="1" dirty="0" err="1">
                <a:latin typeface="NanumGothic"/>
                <a:ea typeface="NanumGothic"/>
                <a:cs typeface="NanumGothic"/>
                <a:sym typeface="Nanum Gothic"/>
              </a:rPr>
              <a:t>일부</a:t>
            </a:r>
            <a:r>
              <a:rPr lang="en-US" b="1" dirty="0"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altLang="ko-KR" b="1" dirty="0">
                <a:latin typeface="NanumGothic"/>
                <a:ea typeface="NanumGothic"/>
                <a:cs typeface="NanumGothic"/>
                <a:sym typeface="Nanum Gothic"/>
              </a:rPr>
              <a:t>data</a:t>
            </a:r>
            <a:r>
              <a:rPr lang="ko-KR" altLang="en-US" b="1" dirty="0" err="1">
                <a:latin typeface="NanumGothic"/>
                <a:ea typeface="NanumGothic"/>
                <a:cs typeface="NanumGothic"/>
                <a:sym typeface="Nanum Gothic"/>
              </a:rPr>
              <a:t>를</a:t>
            </a:r>
            <a:r>
              <a:rPr lang="ko-KR" altLang="en-US" b="1" dirty="0">
                <a:latin typeface="NanumGothic"/>
                <a:ea typeface="NanumGothic"/>
                <a:cs typeface="NanumGothic"/>
                <a:sym typeface="Nanum Gothic"/>
              </a:rPr>
              <a:t> 통해 </a:t>
            </a:r>
            <a:r>
              <a:rPr lang="ko-KR" altLang="en-US" b="1" dirty="0" err="1">
                <a:latin typeface="NanumGothic"/>
                <a:ea typeface="NanumGothic"/>
                <a:cs typeface="NanumGothic"/>
                <a:sym typeface="Nanum Gothic"/>
              </a:rPr>
              <a:t>잔차를</a:t>
            </a:r>
            <a:r>
              <a:rPr lang="ko-KR" altLang="en-US" b="1" dirty="0">
                <a:latin typeface="NanumGothic"/>
                <a:ea typeface="NanumGothic"/>
                <a:cs typeface="NanumGothic"/>
                <a:sym typeface="Nanum Gothic"/>
              </a:rPr>
              <a:t> 계산하여 모델 생성</a:t>
            </a:r>
            <a:endParaRPr lang="en-US" altLang="ko-KR" b="1" dirty="0">
              <a:latin typeface="NanumGothic"/>
              <a:ea typeface="NanumGothic"/>
              <a:cs typeface="NanumGothic"/>
              <a:sym typeface="Nanum Gothic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latin typeface="NanumGothic"/>
                <a:ea typeface="NanumGothic"/>
                <a:cs typeface="NanumGothic"/>
                <a:sym typeface="Nanum Gothic"/>
              </a:rPr>
              <a:t>Random Permutation </a:t>
            </a: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b="1" dirty="0">
                <a:latin typeface="NanumGothic"/>
                <a:ea typeface="NanumGothic"/>
                <a:cs typeface="NanumGothic"/>
                <a:sym typeface="Nanum Gothic"/>
              </a:rPr>
              <a:t>     =&gt; Ordered </a:t>
            </a:r>
            <a:r>
              <a:rPr lang="en-US" b="1" dirty="0" err="1">
                <a:latin typeface="NanumGothic"/>
                <a:ea typeface="NanumGothic"/>
                <a:cs typeface="NanumGothic"/>
                <a:sym typeface="Nanum Gothic"/>
              </a:rPr>
              <a:t>Boosting시</a:t>
            </a:r>
            <a:r>
              <a:rPr lang="en-US" b="1" dirty="0"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b="1" dirty="0" err="1">
                <a:latin typeface="NanumGothic"/>
                <a:ea typeface="NanumGothic"/>
                <a:cs typeface="NanumGothic"/>
                <a:sym typeface="Nanum Gothic"/>
              </a:rPr>
              <a:t>데이터를</a:t>
            </a:r>
            <a:r>
              <a:rPr lang="en-US" b="1" dirty="0"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b="1" dirty="0" err="1">
                <a:latin typeface="NanumGothic"/>
                <a:ea typeface="NanumGothic"/>
                <a:cs typeface="NanumGothic"/>
                <a:sym typeface="Nanum Gothic"/>
              </a:rPr>
              <a:t>섞어서</a:t>
            </a:r>
            <a:r>
              <a:rPr lang="en-US" b="1" dirty="0">
                <a:latin typeface="NanumGothic"/>
                <a:ea typeface="NanumGothic"/>
                <a:cs typeface="NanumGothic"/>
                <a:sym typeface="Nanum Gothic"/>
              </a:rPr>
              <a:t> </a:t>
            </a:r>
            <a:r>
              <a:rPr lang="en-US" b="1" dirty="0" err="1">
                <a:latin typeface="NanumGothic"/>
                <a:ea typeface="NanumGothic"/>
                <a:cs typeface="NanumGothic"/>
                <a:sym typeface="Nanum Gothic"/>
              </a:rPr>
              <a:t>뽑음</a:t>
            </a:r>
            <a:r>
              <a:rPr lang="en-US" b="1" dirty="0">
                <a:latin typeface="NanumGothic"/>
                <a:ea typeface="NanumGothic"/>
                <a:cs typeface="NanumGothic"/>
                <a:sym typeface="Nanum Gothic"/>
              </a:rPr>
              <a:t> </a:t>
            </a:r>
          </a:p>
        </p:txBody>
      </p:sp>
      <p:sp>
        <p:nvSpPr>
          <p:cNvPr id="7" name="Google Shape;240;p32">
            <a:extLst>
              <a:ext uri="{FF2B5EF4-FFF2-40B4-BE49-F238E27FC236}">
                <a16:creationId xmlns:a16="http://schemas.microsoft.com/office/drawing/2014/main" id="{B70B4175-0997-6D13-9E2F-B08E323660C6}"/>
              </a:ext>
            </a:extLst>
          </p:cNvPr>
          <p:cNvSpPr txBox="1"/>
          <p:nvPr/>
        </p:nvSpPr>
        <p:spPr>
          <a:xfrm>
            <a:off x="5406360" y="1432118"/>
            <a:ext cx="4000399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" sz="2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Gothic"/>
                <a:ea typeface="NanumGothic"/>
                <a:cs typeface="NanumGothic"/>
                <a:sym typeface="Nanum Gothic"/>
              </a:rPr>
              <a:t>&lt;</a:t>
            </a:r>
            <a:r>
              <a:rPr kumimoji="0" lang="en-US" altLang="ko" sz="25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NanumGothic"/>
                <a:ea typeface="NanumGothic"/>
                <a:cs typeface="NanumGothic"/>
                <a:sym typeface="Nanum Gothic"/>
              </a:rPr>
              <a:t>CatBoost</a:t>
            </a:r>
            <a:r>
              <a:rPr kumimoji="0" lang="en-US" altLang="ko" sz="2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Gothic"/>
                <a:ea typeface="NanumGothic"/>
                <a:cs typeface="NanumGothic"/>
                <a:sym typeface="Nanum Gothic"/>
              </a:rPr>
              <a:t> Model</a:t>
            </a:r>
            <a:r>
              <a:rPr kumimoji="0" lang="ko" altLang="en-US" sz="2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Gothic"/>
                <a:ea typeface="NanumGothic"/>
                <a:cs typeface="NanumGothic"/>
                <a:sym typeface="Nanum Gothic"/>
              </a:rPr>
              <a:t>의 특징</a:t>
            </a:r>
            <a:r>
              <a:rPr kumimoji="0" lang="en-US" altLang="ko" sz="2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anumGothic"/>
                <a:ea typeface="NanumGothic"/>
                <a:cs typeface="NanumGothic"/>
                <a:sym typeface="Nanum Gothic"/>
              </a:rPr>
              <a:t>&gt;</a:t>
            </a:r>
            <a:endParaRPr kumimoji="0" sz="2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34609F-A372-6059-168A-D1CC73510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5" y="1513490"/>
            <a:ext cx="4622800" cy="436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33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부스트캠프 AI Tech">
      <a:dk1>
        <a:srgbClr val="000000"/>
      </a:dk1>
      <a:lt1>
        <a:srgbClr val="FFFFFF"/>
      </a:lt1>
      <a:dk2>
        <a:srgbClr val="005CFD"/>
      </a:dk2>
      <a:lt2>
        <a:srgbClr val="00A5FF"/>
      </a:lt2>
      <a:accent1>
        <a:srgbClr val="492ECF"/>
      </a:accent1>
      <a:accent2>
        <a:srgbClr val="E36E71"/>
      </a:accent2>
      <a:accent3>
        <a:srgbClr val="7F73EB"/>
      </a:accent3>
      <a:accent4>
        <a:srgbClr val="AFB3F7"/>
      </a:accent4>
      <a:accent5>
        <a:srgbClr val="71CAD3"/>
      </a:accent5>
      <a:accent6>
        <a:srgbClr val="5900B7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부스트캠프 AI Tech">
      <a:dk1>
        <a:srgbClr val="000000"/>
      </a:dk1>
      <a:lt1>
        <a:srgbClr val="FFFFFF"/>
      </a:lt1>
      <a:dk2>
        <a:srgbClr val="005CFD"/>
      </a:dk2>
      <a:lt2>
        <a:srgbClr val="00A5FF"/>
      </a:lt2>
      <a:accent1>
        <a:srgbClr val="492ECF"/>
      </a:accent1>
      <a:accent2>
        <a:srgbClr val="E36E71"/>
      </a:accent2>
      <a:accent3>
        <a:srgbClr val="7F73EB"/>
      </a:accent3>
      <a:accent4>
        <a:srgbClr val="AFB3F7"/>
      </a:accent4>
      <a:accent5>
        <a:srgbClr val="71CAD3"/>
      </a:accent5>
      <a:accent6>
        <a:srgbClr val="5900B7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1571</TotalTime>
  <Words>906</Words>
  <Application>Microsoft Macintosh PowerPoint</Application>
  <PresentationFormat>와이드스크린</PresentationFormat>
  <Paragraphs>223</Paragraphs>
  <Slides>19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Arial</vt:lpstr>
      <vt:lpstr>NanumGothic</vt:lpstr>
      <vt:lpstr>맑은 고딕</vt:lpstr>
      <vt:lpstr>NanumSquare Bold</vt:lpstr>
      <vt:lpstr>Calibri</vt:lpstr>
      <vt:lpstr>NanumSquare ExtraBold</vt:lpstr>
      <vt:lpstr>NanumSquare</vt:lpstr>
      <vt:lpstr>맑은 고딕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상욱</dc:creator>
  <cp:lastModifiedBy>최민수</cp:lastModifiedBy>
  <cp:revision>16</cp:revision>
  <dcterms:created xsi:type="dcterms:W3CDTF">2022-05-18T03:22:51Z</dcterms:created>
  <dcterms:modified xsi:type="dcterms:W3CDTF">2023-04-21T09:24:07Z</dcterms:modified>
</cp:coreProperties>
</file>